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nva Sans Bold" panose="020B0604020202020204" charset="0"/>
      <p:regular r:id="rId12"/>
    </p:embeddedFont>
    <p:embeddedFont>
      <p:font typeface="Montserrat" panose="00000500000000000000" pitchFamily="2" charset="0"/>
      <p:regular r:id="rId13"/>
    </p:embeddedFont>
    <p:embeddedFont>
      <p:font typeface="Montserrat Bold" panose="00000800000000000000" charset="0"/>
      <p:regular r:id="rId14"/>
    </p:embeddedFont>
    <p:embeddedFont>
      <p:font typeface="Montserrat Classic" panose="020B0604020202020204" charset="0"/>
      <p:regular r:id="rId15"/>
    </p:embeddedFont>
    <p:embeddedFont>
      <p:font typeface="Montserrat Medium" panose="00000600000000000000" pitchFamily="2" charset="0"/>
      <p:regular r:id="rId16"/>
    </p:embeddedFont>
    <p:embeddedFont>
      <p:font typeface="Poppins Light" panose="00000400000000000000" pitchFamily="2" charset="0"/>
      <p:regular r:id="rId17"/>
    </p:embeddedFont>
    <p:embeddedFont>
      <p:font typeface="Poppins Semi-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1" d="100"/>
          <a:sy n="61" d="100"/>
        </p:scale>
        <p:origin x="32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444" b="-5444"/>
            </a:stretch>
          </a:blipFill>
        </p:spPr>
      </p:sp>
      <p:sp>
        <p:nvSpPr>
          <p:cNvPr id="3" name="Freeform 3"/>
          <p:cNvSpPr/>
          <p:nvPr/>
        </p:nvSpPr>
        <p:spPr>
          <a:xfrm>
            <a:off x="16996356" y="765756"/>
            <a:ext cx="262944" cy="262944"/>
          </a:xfrm>
          <a:custGeom>
            <a:avLst/>
            <a:gdLst/>
            <a:ahLst/>
            <a:cxnLst/>
            <a:rect l="l" t="t" r="r" b="b"/>
            <a:pathLst>
              <a:path w="262944" h="262944">
                <a:moveTo>
                  <a:pt x="0" y="0"/>
                </a:moveTo>
                <a:lnTo>
                  <a:pt x="262944" y="0"/>
                </a:lnTo>
                <a:lnTo>
                  <a:pt x="262944" y="262944"/>
                </a:lnTo>
                <a:lnTo>
                  <a:pt x="0" y="2629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28700" y="547883"/>
            <a:ext cx="719347" cy="490464"/>
          </a:xfrm>
          <a:custGeom>
            <a:avLst/>
            <a:gdLst/>
            <a:ahLst/>
            <a:cxnLst/>
            <a:rect l="l" t="t" r="r" b="b"/>
            <a:pathLst>
              <a:path w="719347" h="490464">
                <a:moveTo>
                  <a:pt x="0" y="0"/>
                </a:moveTo>
                <a:lnTo>
                  <a:pt x="719347" y="0"/>
                </a:lnTo>
                <a:lnTo>
                  <a:pt x="719347" y="490464"/>
                </a:lnTo>
                <a:lnTo>
                  <a:pt x="0" y="4904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2084487" y="8204341"/>
            <a:ext cx="2369282" cy="623251"/>
            <a:chOff x="0" y="0"/>
            <a:chExt cx="812800" cy="213811"/>
          </a:xfrm>
        </p:grpSpPr>
        <p:sp>
          <p:nvSpPr>
            <p:cNvPr id="6" name="Freeform 6"/>
            <p:cNvSpPr/>
            <p:nvPr/>
          </p:nvSpPr>
          <p:spPr>
            <a:xfrm>
              <a:off x="0" y="0"/>
              <a:ext cx="812800" cy="213811"/>
            </a:xfrm>
            <a:custGeom>
              <a:avLst/>
              <a:gdLst/>
              <a:ahLst/>
              <a:cxnLst/>
              <a:rect l="l" t="t" r="r" b="b"/>
              <a:pathLst>
                <a:path w="812800" h="213811">
                  <a:moveTo>
                    <a:pt x="0" y="0"/>
                  </a:moveTo>
                  <a:lnTo>
                    <a:pt x="812800" y="0"/>
                  </a:lnTo>
                  <a:lnTo>
                    <a:pt x="812800" y="213811"/>
                  </a:lnTo>
                  <a:lnTo>
                    <a:pt x="0" y="213811"/>
                  </a:lnTo>
                  <a:close/>
                </a:path>
              </a:pathLst>
            </a:custGeom>
            <a:solidFill>
              <a:srgbClr val="1D9398"/>
            </a:solidFill>
          </p:spPr>
        </p:sp>
        <p:sp>
          <p:nvSpPr>
            <p:cNvPr id="7" name="TextBox 7"/>
            <p:cNvSpPr txBox="1"/>
            <p:nvPr/>
          </p:nvSpPr>
          <p:spPr>
            <a:xfrm>
              <a:off x="0" y="-28575"/>
              <a:ext cx="812800" cy="242386"/>
            </a:xfrm>
            <a:prstGeom prst="rect">
              <a:avLst/>
            </a:prstGeom>
          </p:spPr>
          <p:txBody>
            <a:bodyPr lIns="50800" tIns="50800" rIns="50800" bIns="50800" rtlCol="0" anchor="ctr"/>
            <a:lstStyle/>
            <a:p>
              <a:pPr algn="ctr">
                <a:lnSpc>
                  <a:spcPts val="2239"/>
                </a:lnSpc>
              </a:pPr>
              <a:endParaRPr/>
            </a:p>
          </p:txBody>
        </p:sp>
      </p:grpSp>
      <p:sp>
        <p:nvSpPr>
          <p:cNvPr id="8" name="TextBox 8"/>
          <p:cNvSpPr txBox="1"/>
          <p:nvPr/>
        </p:nvSpPr>
        <p:spPr>
          <a:xfrm>
            <a:off x="3743593" y="2278834"/>
            <a:ext cx="12119730" cy="1591273"/>
          </a:xfrm>
          <a:prstGeom prst="rect">
            <a:avLst/>
          </a:prstGeom>
        </p:spPr>
        <p:txBody>
          <a:bodyPr lIns="0" tIns="0" rIns="0" bIns="0" rtlCol="0" anchor="t">
            <a:spAutoFit/>
          </a:bodyPr>
          <a:lstStyle/>
          <a:p>
            <a:pPr algn="l">
              <a:lnSpc>
                <a:spcPts val="10858"/>
              </a:lnSpc>
            </a:pPr>
            <a:r>
              <a:rPr lang="en-US" sz="11802">
                <a:solidFill>
                  <a:srgbClr val="FFFFFF"/>
                </a:solidFill>
                <a:latin typeface="Poppins Semi-Bold"/>
                <a:ea typeface="Poppins Semi-Bold"/>
                <a:cs typeface="Poppins Semi-Bold"/>
                <a:sym typeface="Poppins Semi-Bold"/>
              </a:rPr>
              <a:t>TranspoMaster</a:t>
            </a:r>
          </a:p>
        </p:txBody>
      </p:sp>
      <p:sp>
        <p:nvSpPr>
          <p:cNvPr id="9" name="TextBox 9"/>
          <p:cNvSpPr txBox="1"/>
          <p:nvPr/>
        </p:nvSpPr>
        <p:spPr>
          <a:xfrm>
            <a:off x="4627962" y="6630405"/>
            <a:ext cx="9813520" cy="377189"/>
          </a:xfrm>
          <a:prstGeom prst="rect">
            <a:avLst/>
          </a:prstGeom>
        </p:spPr>
        <p:txBody>
          <a:bodyPr lIns="0" tIns="0" rIns="0" bIns="0" rtlCol="0" anchor="t">
            <a:spAutoFit/>
          </a:bodyPr>
          <a:lstStyle/>
          <a:p>
            <a:pPr algn="l">
              <a:lnSpc>
                <a:spcPts val="3150"/>
              </a:lnSpc>
            </a:pPr>
            <a:r>
              <a:rPr lang="en-US" sz="2100">
                <a:solidFill>
                  <a:srgbClr val="FFFFFF"/>
                </a:solidFill>
                <a:latin typeface="Montserrat"/>
                <a:ea typeface="Montserrat"/>
                <a:cs typeface="Montserrat"/>
                <a:sym typeface="Montserrat"/>
              </a:rPr>
              <a:t>Streamlining your logistics with smart, efficient management solutions.</a:t>
            </a:r>
          </a:p>
        </p:txBody>
      </p:sp>
      <p:sp>
        <p:nvSpPr>
          <p:cNvPr id="10" name="TextBox 10"/>
          <p:cNvSpPr txBox="1"/>
          <p:nvPr/>
        </p:nvSpPr>
        <p:spPr>
          <a:xfrm>
            <a:off x="1838469" y="710184"/>
            <a:ext cx="3272777" cy="318516"/>
          </a:xfrm>
          <a:prstGeom prst="rect">
            <a:avLst/>
          </a:prstGeom>
        </p:spPr>
        <p:txBody>
          <a:bodyPr lIns="0" tIns="0" rIns="0" bIns="0" rtlCol="0" anchor="t">
            <a:spAutoFit/>
          </a:bodyPr>
          <a:lstStyle/>
          <a:p>
            <a:pPr algn="l">
              <a:lnSpc>
                <a:spcPts val="2562"/>
              </a:lnSpc>
            </a:pPr>
            <a:r>
              <a:rPr lang="en-US" sz="2100">
                <a:solidFill>
                  <a:srgbClr val="1D9398"/>
                </a:solidFill>
                <a:latin typeface="Montserrat Classic"/>
                <a:ea typeface="Montserrat Classic"/>
                <a:cs typeface="Montserrat Classic"/>
                <a:sym typeface="Montserrat Classic"/>
              </a:rPr>
              <a:t>TranspoMaster</a:t>
            </a:r>
          </a:p>
        </p:txBody>
      </p:sp>
      <p:sp>
        <p:nvSpPr>
          <p:cNvPr id="11" name="TextBox 11"/>
          <p:cNvSpPr txBox="1"/>
          <p:nvPr/>
        </p:nvSpPr>
        <p:spPr>
          <a:xfrm>
            <a:off x="2699843" y="4031560"/>
            <a:ext cx="13669759" cy="2385805"/>
          </a:xfrm>
          <a:prstGeom prst="rect">
            <a:avLst/>
          </a:prstGeom>
        </p:spPr>
        <p:txBody>
          <a:bodyPr lIns="0" tIns="0" rIns="0" bIns="0" rtlCol="0" anchor="t">
            <a:spAutoFit/>
          </a:bodyPr>
          <a:lstStyle/>
          <a:p>
            <a:pPr algn="ctr">
              <a:lnSpc>
                <a:spcPts val="8742"/>
              </a:lnSpc>
            </a:pPr>
            <a:r>
              <a:rPr lang="en-US" sz="9503">
                <a:solidFill>
                  <a:srgbClr val="FFFFFF"/>
                </a:solidFill>
                <a:latin typeface="Poppins Light"/>
                <a:ea typeface="Poppins Light"/>
                <a:cs typeface="Poppins Light"/>
                <a:sym typeface="Poppins Light"/>
              </a:rPr>
              <a:t>Logistics Management System</a:t>
            </a:r>
          </a:p>
        </p:txBody>
      </p:sp>
      <p:sp>
        <p:nvSpPr>
          <p:cNvPr id="12" name="TextBox 12"/>
          <p:cNvSpPr txBox="1"/>
          <p:nvPr/>
        </p:nvSpPr>
        <p:spPr>
          <a:xfrm>
            <a:off x="2183888" y="8338794"/>
            <a:ext cx="2170480" cy="314325"/>
          </a:xfrm>
          <a:prstGeom prst="rect">
            <a:avLst/>
          </a:prstGeom>
        </p:spPr>
        <p:txBody>
          <a:bodyPr lIns="0" tIns="0" rIns="0" bIns="0" rtlCol="0" anchor="t">
            <a:spAutoFit/>
          </a:bodyPr>
          <a:lstStyle/>
          <a:p>
            <a:pPr algn="ctr">
              <a:lnSpc>
                <a:spcPts val="2519"/>
              </a:lnSpc>
            </a:pPr>
            <a:r>
              <a:rPr lang="en-US" sz="2099">
                <a:solidFill>
                  <a:srgbClr val="FFFFFF"/>
                </a:solidFill>
                <a:latin typeface="Montserrat"/>
                <a:ea typeface="Montserrat"/>
                <a:cs typeface="Montserrat"/>
                <a:sym typeface="Montserrat"/>
              </a:rPr>
              <a:t>START SLIDE</a:t>
            </a:r>
          </a:p>
        </p:txBody>
      </p:sp>
      <p:sp>
        <p:nvSpPr>
          <p:cNvPr id="13" name="TextBox 13"/>
          <p:cNvSpPr txBox="1"/>
          <p:nvPr/>
        </p:nvSpPr>
        <p:spPr>
          <a:xfrm>
            <a:off x="903433" y="9220200"/>
            <a:ext cx="4207813" cy="323215"/>
          </a:xfrm>
          <a:prstGeom prst="rect">
            <a:avLst/>
          </a:prstGeom>
        </p:spPr>
        <p:txBody>
          <a:bodyPr lIns="0" tIns="0" rIns="0" bIns="0" rtlCol="0" anchor="t">
            <a:spAutoFit/>
          </a:bodyPr>
          <a:lstStyle/>
          <a:p>
            <a:pPr algn="l">
              <a:lnSpc>
                <a:spcPts val="2659"/>
              </a:lnSpc>
            </a:pPr>
            <a:r>
              <a:rPr lang="en-US" sz="1899">
                <a:solidFill>
                  <a:srgbClr val="FFFFFF">
                    <a:alpha val="49804"/>
                  </a:srgbClr>
                </a:solidFill>
                <a:latin typeface="Montserrat"/>
                <a:ea typeface="Montserrat"/>
                <a:cs typeface="Montserrat"/>
                <a:sym typeface="Montserrat"/>
              </a:rPr>
              <a:t>www.transpomaster.com</a:t>
            </a:r>
          </a:p>
        </p:txBody>
      </p:sp>
      <p:sp>
        <p:nvSpPr>
          <p:cNvPr id="14" name="Freeform 14"/>
          <p:cNvSpPr/>
          <p:nvPr/>
        </p:nvSpPr>
        <p:spPr>
          <a:xfrm>
            <a:off x="17259300" y="219850"/>
            <a:ext cx="733641" cy="725637"/>
          </a:xfrm>
          <a:custGeom>
            <a:avLst/>
            <a:gdLst/>
            <a:ahLst/>
            <a:cxnLst/>
            <a:rect l="l" t="t" r="r" b="b"/>
            <a:pathLst>
              <a:path w="733641" h="725637">
                <a:moveTo>
                  <a:pt x="0" y="0"/>
                </a:moveTo>
                <a:lnTo>
                  <a:pt x="733641" y="0"/>
                </a:lnTo>
                <a:lnTo>
                  <a:pt x="733641" y="725637"/>
                </a:lnTo>
                <a:lnTo>
                  <a:pt x="0" y="7256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flipV="1">
            <a:off x="16833765" y="8827592"/>
            <a:ext cx="1159176" cy="1146530"/>
          </a:xfrm>
          <a:custGeom>
            <a:avLst/>
            <a:gdLst/>
            <a:ahLst/>
            <a:cxnLst/>
            <a:rect l="l" t="t" r="r" b="b"/>
            <a:pathLst>
              <a:path w="1159176" h="1146530">
                <a:moveTo>
                  <a:pt x="0" y="1146531"/>
                </a:moveTo>
                <a:lnTo>
                  <a:pt x="1159176" y="1146531"/>
                </a:lnTo>
                <a:lnTo>
                  <a:pt x="1159176" y="0"/>
                </a:lnTo>
                <a:lnTo>
                  <a:pt x="0" y="0"/>
                </a:lnTo>
                <a:lnTo>
                  <a:pt x="0" y="1146531"/>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222" b="-11222"/>
            </a:stretch>
          </a:blipFill>
        </p:spPr>
      </p:sp>
      <p:sp>
        <p:nvSpPr>
          <p:cNvPr id="3" name="Freeform 3"/>
          <p:cNvSpPr/>
          <p:nvPr/>
        </p:nvSpPr>
        <p:spPr>
          <a:xfrm>
            <a:off x="1028700" y="547883"/>
            <a:ext cx="719347" cy="490464"/>
          </a:xfrm>
          <a:custGeom>
            <a:avLst/>
            <a:gdLst/>
            <a:ahLst/>
            <a:cxnLst/>
            <a:rect l="l" t="t" r="r" b="b"/>
            <a:pathLst>
              <a:path w="719347" h="490464">
                <a:moveTo>
                  <a:pt x="0" y="0"/>
                </a:moveTo>
                <a:lnTo>
                  <a:pt x="719347" y="0"/>
                </a:lnTo>
                <a:lnTo>
                  <a:pt x="719347" y="490464"/>
                </a:lnTo>
                <a:lnTo>
                  <a:pt x="0" y="4904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7570470" y="7309936"/>
            <a:ext cx="2369282" cy="623251"/>
            <a:chOff x="0" y="0"/>
            <a:chExt cx="812800" cy="213811"/>
          </a:xfrm>
        </p:grpSpPr>
        <p:sp>
          <p:nvSpPr>
            <p:cNvPr id="5" name="Freeform 5"/>
            <p:cNvSpPr/>
            <p:nvPr/>
          </p:nvSpPr>
          <p:spPr>
            <a:xfrm>
              <a:off x="0" y="0"/>
              <a:ext cx="812800" cy="213811"/>
            </a:xfrm>
            <a:custGeom>
              <a:avLst/>
              <a:gdLst/>
              <a:ahLst/>
              <a:cxnLst/>
              <a:rect l="l" t="t" r="r" b="b"/>
              <a:pathLst>
                <a:path w="812800" h="213811">
                  <a:moveTo>
                    <a:pt x="0" y="0"/>
                  </a:moveTo>
                  <a:lnTo>
                    <a:pt x="812800" y="0"/>
                  </a:lnTo>
                  <a:lnTo>
                    <a:pt x="812800" y="213811"/>
                  </a:lnTo>
                  <a:lnTo>
                    <a:pt x="0" y="213811"/>
                  </a:lnTo>
                  <a:close/>
                </a:path>
              </a:pathLst>
            </a:custGeom>
            <a:solidFill>
              <a:srgbClr val="1D9398"/>
            </a:solidFill>
          </p:spPr>
        </p:sp>
        <p:sp>
          <p:nvSpPr>
            <p:cNvPr id="6" name="TextBox 6"/>
            <p:cNvSpPr txBox="1"/>
            <p:nvPr/>
          </p:nvSpPr>
          <p:spPr>
            <a:xfrm>
              <a:off x="0" y="-28575"/>
              <a:ext cx="812800" cy="242386"/>
            </a:xfrm>
            <a:prstGeom prst="rect">
              <a:avLst/>
            </a:prstGeom>
          </p:spPr>
          <p:txBody>
            <a:bodyPr lIns="50800" tIns="50800" rIns="50800" bIns="50800" rtlCol="0" anchor="ctr"/>
            <a:lstStyle/>
            <a:p>
              <a:pPr algn="ctr">
                <a:lnSpc>
                  <a:spcPts val="2239"/>
                </a:lnSpc>
              </a:pPr>
              <a:endParaRPr/>
            </a:p>
          </p:txBody>
        </p:sp>
      </p:grpSp>
      <p:sp>
        <p:nvSpPr>
          <p:cNvPr id="7" name="Freeform 7"/>
          <p:cNvSpPr/>
          <p:nvPr/>
        </p:nvSpPr>
        <p:spPr>
          <a:xfrm>
            <a:off x="17259300" y="219850"/>
            <a:ext cx="733641" cy="725637"/>
          </a:xfrm>
          <a:custGeom>
            <a:avLst/>
            <a:gdLst/>
            <a:ahLst/>
            <a:cxnLst/>
            <a:rect l="l" t="t" r="r" b="b"/>
            <a:pathLst>
              <a:path w="733641" h="725637">
                <a:moveTo>
                  <a:pt x="0" y="0"/>
                </a:moveTo>
                <a:lnTo>
                  <a:pt x="733641" y="0"/>
                </a:lnTo>
                <a:lnTo>
                  <a:pt x="733641" y="725637"/>
                </a:lnTo>
                <a:lnTo>
                  <a:pt x="0" y="7256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flipV="1">
            <a:off x="16833765" y="8827592"/>
            <a:ext cx="1159176" cy="1146530"/>
          </a:xfrm>
          <a:custGeom>
            <a:avLst/>
            <a:gdLst/>
            <a:ahLst/>
            <a:cxnLst/>
            <a:rect l="l" t="t" r="r" b="b"/>
            <a:pathLst>
              <a:path w="1159176" h="1146530">
                <a:moveTo>
                  <a:pt x="0" y="1146531"/>
                </a:moveTo>
                <a:lnTo>
                  <a:pt x="1159176" y="1146531"/>
                </a:lnTo>
                <a:lnTo>
                  <a:pt x="1159176" y="0"/>
                </a:lnTo>
                <a:lnTo>
                  <a:pt x="0" y="0"/>
                </a:lnTo>
                <a:lnTo>
                  <a:pt x="0" y="1146531"/>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3007451" y="3258883"/>
            <a:ext cx="12273098" cy="2097096"/>
          </a:xfrm>
          <a:prstGeom prst="rect">
            <a:avLst/>
          </a:prstGeom>
        </p:spPr>
        <p:txBody>
          <a:bodyPr lIns="0" tIns="0" rIns="0" bIns="0" rtlCol="0" anchor="t">
            <a:spAutoFit/>
          </a:bodyPr>
          <a:lstStyle/>
          <a:p>
            <a:pPr algn="l">
              <a:lnSpc>
                <a:spcPts val="14386"/>
              </a:lnSpc>
            </a:pPr>
            <a:r>
              <a:rPr lang="en-US" sz="15637">
                <a:solidFill>
                  <a:srgbClr val="FFFFFF"/>
                </a:solidFill>
                <a:latin typeface="Poppins Semi-Bold"/>
                <a:ea typeface="Poppins Semi-Bold"/>
                <a:cs typeface="Poppins Semi-Bold"/>
                <a:sym typeface="Poppins Semi-Bold"/>
              </a:rPr>
              <a:t>Thank You!!</a:t>
            </a:r>
          </a:p>
        </p:txBody>
      </p:sp>
      <p:sp>
        <p:nvSpPr>
          <p:cNvPr id="10" name="TextBox 10"/>
          <p:cNvSpPr txBox="1"/>
          <p:nvPr/>
        </p:nvSpPr>
        <p:spPr>
          <a:xfrm>
            <a:off x="1838469" y="710184"/>
            <a:ext cx="3272777" cy="318516"/>
          </a:xfrm>
          <a:prstGeom prst="rect">
            <a:avLst/>
          </a:prstGeom>
        </p:spPr>
        <p:txBody>
          <a:bodyPr lIns="0" tIns="0" rIns="0" bIns="0" rtlCol="0" anchor="t">
            <a:spAutoFit/>
          </a:bodyPr>
          <a:lstStyle/>
          <a:p>
            <a:pPr algn="l">
              <a:lnSpc>
                <a:spcPts val="2562"/>
              </a:lnSpc>
            </a:pPr>
            <a:r>
              <a:rPr lang="en-US" sz="2100">
                <a:solidFill>
                  <a:srgbClr val="1D9398"/>
                </a:solidFill>
                <a:latin typeface="Montserrat Classic"/>
                <a:ea typeface="Montserrat Classic"/>
                <a:cs typeface="Montserrat Classic"/>
                <a:sym typeface="Montserrat Classic"/>
              </a:rPr>
              <a:t>TranspoMaster</a:t>
            </a:r>
          </a:p>
        </p:txBody>
      </p:sp>
      <p:sp>
        <p:nvSpPr>
          <p:cNvPr id="11" name="TextBox 11"/>
          <p:cNvSpPr txBox="1"/>
          <p:nvPr/>
        </p:nvSpPr>
        <p:spPr>
          <a:xfrm>
            <a:off x="7669871" y="7464399"/>
            <a:ext cx="2170480" cy="314325"/>
          </a:xfrm>
          <a:prstGeom prst="rect">
            <a:avLst/>
          </a:prstGeom>
        </p:spPr>
        <p:txBody>
          <a:bodyPr lIns="0" tIns="0" rIns="0" bIns="0" rtlCol="0" anchor="t">
            <a:spAutoFit/>
          </a:bodyPr>
          <a:lstStyle/>
          <a:p>
            <a:pPr algn="ctr">
              <a:lnSpc>
                <a:spcPts val="2519"/>
              </a:lnSpc>
            </a:pPr>
            <a:r>
              <a:rPr lang="en-US" sz="2099">
                <a:solidFill>
                  <a:srgbClr val="FFFFFF"/>
                </a:solidFill>
                <a:latin typeface="Montserrat"/>
                <a:ea typeface="Montserrat"/>
                <a:cs typeface="Montserrat"/>
                <a:sym typeface="Montserrat"/>
              </a:rPr>
              <a:t>END SLIDE</a:t>
            </a:r>
          </a:p>
        </p:txBody>
      </p:sp>
      <p:sp>
        <p:nvSpPr>
          <p:cNvPr id="12" name="TextBox 12"/>
          <p:cNvSpPr txBox="1"/>
          <p:nvPr/>
        </p:nvSpPr>
        <p:spPr>
          <a:xfrm>
            <a:off x="903433" y="9220200"/>
            <a:ext cx="4207813" cy="323215"/>
          </a:xfrm>
          <a:prstGeom prst="rect">
            <a:avLst/>
          </a:prstGeom>
        </p:spPr>
        <p:txBody>
          <a:bodyPr lIns="0" tIns="0" rIns="0" bIns="0" rtlCol="0" anchor="t">
            <a:spAutoFit/>
          </a:bodyPr>
          <a:lstStyle/>
          <a:p>
            <a:pPr algn="l">
              <a:lnSpc>
                <a:spcPts val="2659"/>
              </a:lnSpc>
            </a:pPr>
            <a:r>
              <a:rPr lang="en-US" sz="1899">
                <a:solidFill>
                  <a:srgbClr val="FFFFFF">
                    <a:alpha val="49804"/>
                  </a:srgbClr>
                </a:solidFill>
                <a:latin typeface="Montserrat"/>
                <a:ea typeface="Montserrat"/>
                <a:cs typeface="Montserrat"/>
                <a:sym typeface="Montserrat"/>
              </a:rPr>
              <a:t>www.Transpomaster.com</a:t>
            </a:r>
          </a:p>
        </p:txBody>
      </p:sp>
      <p:sp>
        <p:nvSpPr>
          <p:cNvPr id="13" name="TextBox 13"/>
          <p:cNvSpPr txBox="1"/>
          <p:nvPr/>
        </p:nvSpPr>
        <p:spPr>
          <a:xfrm>
            <a:off x="7642915" y="5841785"/>
            <a:ext cx="2452973"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ea typeface="Canva Sans Bold"/>
                <a:cs typeface="Canva Sans Bold"/>
                <a:sym typeface="Canva Sans Bold"/>
              </a:rPr>
              <a:t>TEAM-7</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5272C"/>
        </a:solidFill>
        <a:effectLst/>
      </p:bgPr>
    </p:bg>
    <p:spTree>
      <p:nvGrpSpPr>
        <p:cNvPr id="1" name=""/>
        <p:cNvGrpSpPr/>
        <p:nvPr/>
      </p:nvGrpSpPr>
      <p:grpSpPr>
        <a:xfrm>
          <a:off x="0" y="0"/>
          <a:ext cx="0" cy="0"/>
          <a:chOff x="0" y="0"/>
          <a:chExt cx="0" cy="0"/>
        </a:xfrm>
      </p:grpSpPr>
      <p:sp>
        <p:nvSpPr>
          <p:cNvPr id="2" name="Freeform 2"/>
          <p:cNvSpPr/>
          <p:nvPr/>
        </p:nvSpPr>
        <p:spPr>
          <a:xfrm>
            <a:off x="1028700" y="547883"/>
            <a:ext cx="719347" cy="490464"/>
          </a:xfrm>
          <a:custGeom>
            <a:avLst/>
            <a:gdLst/>
            <a:ahLst/>
            <a:cxnLst/>
            <a:rect l="l" t="t" r="r" b="b"/>
            <a:pathLst>
              <a:path w="719347" h="490464">
                <a:moveTo>
                  <a:pt x="0" y="0"/>
                </a:moveTo>
                <a:lnTo>
                  <a:pt x="719347" y="0"/>
                </a:lnTo>
                <a:lnTo>
                  <a:pt x="719347" y="490464"/>
                </a:lnTo>
                <a:lnTo>
                  <a:pt x="0" y="490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833765" y="219850"/>
            <a:ext cx="1159176" cy="1146530"/>
          </a:xfrm>
          <a:custGeom>
            <a:avLst/>
            <a:gdLst/>
            <a:ahLst/>
            <a:cxnLst/>
            <a:rect l="l" t="t" r="r" b="b"/>
            <a:pathLst>
              <a:path w="1159176" h="1146530">
                <a:moveTo>
                  <a:pt x="0" y="0"/>
                </a:moveTo>
                <a:lnTo>
                  <a:pt x="1159176" y="0"/>
                </a:lnTo>
                <a:lnTo>
                  <a:pt x="1159176" y="1146530"/>
                </a:lnTo>
                <a:lnTo>
                  <a:pt x="0" y="11465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9900124" y="4521279"/>
            <a:ext cx="3236638" cy="314325"/>
            <a:chOff x="0" y="0"/>
            <a:chExt cx="4315517" cy="419100"/>
          </a:xfrm>
        </p:grpSpPr>
        <p:grpSp>
          <p:nvGrpSpPr>
            <p:cNvPr id="5" name="Group 5"/>
            <p:cNvGrpSpPr/>
            <p:nvPr/>
          </p:nvGrpSpPr>
          <p:grpSpPr>
            <a:xfrm>
              <a:off x="0" y="73456"/>
              <a:ext cx="258530" cy="259343"/>
              <a:chOff x="0" y="0"/>
              <a:chExt cx="718947" cy="721208"/>
            </a:xfrm>
          </p:grpSpPr>
          <p:sp>
            <p:nvSpPr>
              <p:cNvPr id="6" name="Freeform 6"/>
              <p:cNvSpPr/>
              <p:nvPr/>
            </p:nvSpPr>
            <p:spPr>
              <a:xfrm>
                <a:off x="0" y="0"/>
                <a:ext cx="718947" cy="721208"/>
              </a:xfrm>
              <a:custGeom>
                <a:avLst/>
                <a:gdLst/>
                <a:ahLst/>
                <a:cxnLst/>
                <a:rect l="l" t="t" r="r" b="b"/>
                <a:pathLst>
                  <a:path w="718947" h="721208">
                    <a:moveTo>
                      <a:pt x="0" y="0"/>
                    </a:moveTo>
                    <a:lnTo>
                      <a:pt x="718947" y="0"/>
                    </a:lnTo>
                    <a:lnTo>
                      <a:pt x="718947" y="721208"/>
                    </a:lnTo>
                    <a:lnTo>
                      <a:pt x="0" y="721208"/>
                    </a:lnTo>
                    <a:close/>
                  </a:path>
                </a:pathLst>
              </a:custGeom>
              <a:solidFill>
                <a:srgbClr val="1D9398"/>
              </a:solidFill>
            </p:spPr>
          </p:sp>
          <p:sp>
            <p:nvSpPr>
              <p:cNvPr id="7" name="TextBox 7"/>
              <p:cNvSpPr txBox="1"/>
              <p:nvPr/>
            </p:nvSpPr>
            <p:spPr>
              <a:xfrm>
                <a:off x="0" y="0"/>
                <a:ext cx="718947" cy="721208"/>
              </a:xfrm>
              <a:prstGeom prst="rect">
                <a:avLst/>
              </a:prstGeom>
            </p:spPr>
            <p:txBody>
              <a:bodyPr lIns="50800" tIns="50800" rIns="50800" bIns="50800" rtlCol="0" anchor="ctr"/>
              <a:lstStyle/>
              <a:p>
                <a:pPr algn="ctr">
                  <a:lnSpc>
                    <a:spcPts val="2160"/>
                  </a:lnSpc>
                </a:pPr>
                <a:endParaRPr/>
              </a:p>
            </p:txBody>
          </p:sp>
        </p:grpSp>
        <p:sp>
          <p:nvSpPr>
            <p:cNvPr id="8" name="TextBox 8"/>
            <p:cNvSpPr txBox="1"/>
            <p:nvPr/>
          </p:nvSpPr>
          <p:spPr>
            <a:xfrm>
              <a:off x="553370" y="0"/>
              <a:ext cx="3762147" cy="419100"/>
            </a:xfrm>
            <a:prstGeom prst="rect">
              <a:avLst/>
            </a:prstGeom>
          </p:spPr>
          <p:txBody>
            <a:bodyPr lIns="0" tIns="0" rIns="0" bIns="0" rtlCol="0" anchor="t">
              <a:spAutoFit/>
            </a:bodyPr>
            <a:lstStyle/>
            <a:p>
              <a:pPr algn="l">
                <a:lnSpc>
                  <a:spcPts val="2520"/>
                </a:lnSpc>
              </a:pPr>
              <a:r>
                <a:rPr lang="en-US" sz="2100">
                  <a:solidFill>
                    <a:srgbClr val="FFFFFF"/>
                  </a:solidFill>
                  <a:latin typeface="Montserrat Medium"/>
                  <a:ea typeface="Montserrat Medium"/>
                  <a:cs typeface="Montserrat Medium"/>
                  <a:sym typeface="Montserrat Medium"/>
                </a:rPr>
                <a:t>React JS</a:t>
              </a:r>
            </a:p>
          </p:txBody>
        </p:sp>
      </p:grpSp>
      <p:grpSp>
        <p:nvGrpSpPr>
          <p:cNvPr id="9" name="Group 9"/>
          <p:cNvGrpSpPr/>
          <p:nvPr/>
        </p:nvGrpSpPr>
        <p:grpSpPr>
          <a:xfrm>
            <a:off x="9900124" y="5216604"/>
            <a:ext cx="3236638" cy="314325"/>
            <a:chOff x="0" y="0"/>
            <a:chExt cx="4315517" cy="419100"/>
          </a:xfrm>
        </p:grpSpPr>
        <p:grpSp>
          <p:nvGrpSpPr>
            <p:cNvPr id="10" name="Group 10"/>
            <p:cNvGrpSpPr/>
            <p:nvPr/>
          </p:nvGrpSpPr>
          <p:grpSpPr>
            <a:xfrm>
              <a:off x="0" y="73456"/>
              <a:ext cx="258530" cy="259343"/>
              <a:chOff x="0" y="0"/>
              <a:chExt cx="718947" cy="721208"/>
            </a:xfrm>
          </p:grpSpPr>
          <p:sp>
            <p:nvSpPr>
              <p:cNvPr id="11" name="Freeform 11"/>
              <p:cNvSpPr/>
              <p:nvPr/>
            </p:nvSpPr>
            <p:spPr>
              <a:xfrm>
                <a:off x="0" y="0"/>
                <a:ext cx="718947" cy="721208"/>
              </a:xfrm>
              <a:custGeom>
                <a:avLst/>
                <a:gdLst/>
                <a:ahLst/>
                <a:cxnLst/>
                <a:rect l="l" t="t" r="r" b="b"/>
                <a:pathLst>
                  <a:path w="718947" h="721208">
                    <a:moveTo>
                      <a:pt x="0" y="0"/>
                    </a:moveTo>
                    <a:lnTo>
                      <a:pt x="718947" y="0"/>
                    </a:lnTo>
                    <a:lnTo>
                      <a:pt x="718947" y="721208"/>
                    </a:lnTo>
                    <a:lnTo>
                      <a:pt x="0" y="721208"/>
                    </a:lnTo>
                    <a:close/>
                  </a:path>
                </a:pathLst>
              </a:custGeom>
              <a:solidFill>
                <a:srgbClr val="1D9398"/>
              </a:solidFill>
            </p:spPr>
          </p:sp>
          <p:sp>
            <p:nvSpPr>
              <p:cNvPr id="12" name="TextBox 12"/>
              <p:cNvSpPr txBox="1"/>
              <p:nvPr/>
            </p:nvSpPr>
            <p:spPr>
              <a:xfrm>
                <a:off x="0" y="0"/>
                <a:ext cx="718947" cy="721208"/>
              </a:xfrm>
              <a:prstGeom prst="rect">
                <a:avLst/>
              </a:prstGeom>
            </p:spPr>
            <p:txBody>
              <a:bodyPr lIns="50800" tIns="50800" rIns="50800" bIns="50800" rtlCol="0" anchor="ctr"/>
              <a:lstStyle/>
              <a:p>
                <a:pPr algn="ctr">
                  <a:lnSpc>
                    <a:spcPts val="2160"/>
                  </a:lnSpc>
                </a:pPr>
                <a:endParaRPr/>
              </a:p>
            </p:txBody>
          </p:sp>
        </p:grpSp>
        <p:sp>
          <p:nvSpPr>
            <p:cNvPr id="13" name="TextBox 13"/>
            <p:cNvSpPr txBox="1"/>
            <p:nvPr/>
          </p:nvSpPr>
          <p:spPr>
            <a:xfrm>
              <a:off x="553370" y="0"/>
              <a:ext cx="3762147" cy="419100"/>
            </a:xfrm>
            <a:prstGeom prst="rect">
              <a:avLst/>
            </a:prstGeom>
          </p:spPr>
          <p:txBody>
            <a:bodyPr lIns="0" tIns="0" rIns="0" bIns="0" rtlCol="0" anchor="t">
              <a:spAutoFit/>
            </a:bodyPr>
            <a:lstStyle/>
            <a:p>
              <a:pPr algn="l">
                <a:lnSpc>
                  <a:spcPts val="2520"/>
                </a:lnSpc>
              </a:pPr>
              <a:r>
                <a:rPr lang="en-US" sz="2100">
                  <a:solidFill>
                    <a:srgbClr val="FFFFFF"/>
                  </a:solidFill>
                  <a:latin typeface="Montserrat Medium"/>
                  <a:ea typeface="Montserrat Medium"/>
                  <a:cs typeface="Montserrat Medium"/>
                  <a:sym typeface="Montserrat Medium"/>
                </a:rPr>
                <a:t>SpringBoot</a:t>
              </a:r>
            </a:p>
          </p:txBody>
        </p:sp>
      </p:grpSp>
      <p:grpSp>
        <p:nvGrpSpPr>
          <p:cNvPr id="14" name="Group 14"/>
          <p:cNvGrpSpPr/>
          <p:nvPr/>
        </p:nvGrpSpPr>
        <p:grpSpPr>
          <a:xfrm>
            <a:off x="-74982" y="2118682"/>
            <a:ext cx="8933909" cy="6472068"/>
            <a:chOff x="0" y="0"/>
            <a:chExt cx="2352964" cy="1704578"/>
          </a:xfrm>
        </p:grpSpPr>
        <p:sp>
          <p:nvSpPr>
            <p:cNvPr id="15" name="Freeform 15"/>
            <p:cNvSpPr/>
            <p:nvPr/>
          </p:nvSpPr>
          <p:spPr>
            <a:xfrm>
              <a:off x="0" y="0"/>
              <a:ext cx="2352964" cy="1704578"/>
            </a:xfrm>
            <a:custGeom>
              <a:avLst/>
              <a:gdLst/>
              <a:ahLst/>
              <a:cxnLst/>
              <a:rect l="l" t="t" r="r" b="b"/>
              <a:pathLst>
                <a:path w="2352964" h="1704578">
                  <a:moveTo>
                    <a:pt x="0" y="0"/>
                  </a:moveTo>
                  <a:lnTo>
                    <a:pt x="2352964" y="0"/>
                  </a:lnTo>
                  <a:lnTo>
                    <a:pt x="2352964" y="1704578"/>
                  </a:lnTo>
                  <a:lnTo>
                    <a:pt x="0" y="1704578"/>
                  </a:lnTo>
                  <a:close/>
                </a:path>
              </a:pathLst>
            </a:custGeom>
            <a:solidFill>
              <a:srgbClr val="1D9398"/>
            </a:solidFill>
          </p:spPr>
        </p:sp>
        <p:sp>
          <p:nvSpPr>
            <p:cNvPr id="16" name="TextBox 16"/>
            <p:cNvSpPr txBox="1"/>
            <p:nvPr/>
          </p:nvSpPr>
          <p:spPr>
            <a:xfrm>
              <a:off x="0" y="-28575"/>
              <a:ext cx="2352964" cy="1733153"/>
            </a:xfrm>
            <a:prstGeom prst="rect">
              <a:avLst/>
            </a:prstGeom>
          </p:spPr>
          <p:txBody>
            <a:bodyPr lIns="50800" tIns="50800" rIns="50800" bIns="50800" rtlCol="0" anchor="ctr"/>
            <a:lstStyle/>
            <a:p>
              <a:pPr algn="ctr">
                <a:lnSpc>
                  <a:spcPts val="2239"/>
                </a:lnSpc>
              </a:pPr>
              <a:endParaRPr/>
            </a:p>
          </p:txBody>
        </p:sp>
      </p:grpSp>
      <p:grpSp>
        <p:nvGrpSpPr>
          <p:cNvPr id="17" name="Group 17"/>
          <p:cNvGrpSpPr/>
          <p:nvPr/>
        </p:nvGrpSpPr>
        <p:grpSpPr>
          <a:xfrm>
            <a:off x="-74982" y="2329898"/>
            <a:ext cx="8673202" cy="6049636"/>
            <a:chOff x="0" y="0"/>
            <a:chExt cx="3015051" cy="2103025"/>
          </a:xfrm>
        </p:grpSpPr>
        <p:sp>
          <p:nvSpPr>
            <p:cNvPr id="18" name="Freeform 18"/>
            <p:cNvSpPr/>
            <p:nvPr/>
          </p:nvSpPr>
          <p:spPr>
            <a:xfrm>
              <a:off x="0" y="0"/>
              <a:ext cx="3015051" cy="2103025"/>
            </a:xfrm>
            <a:custGeom>
              <a:avLst/>
              <a:gdLst/>
              <a:ahLst/>
              <a:cxnLst/>
              <a:rect l="l" t="t" r="r" b="b"/>
              <a:pathLst>
                <a:path w="3015051" h="2103025">
                  <a:moveTo>
                    <a:pt x="0" y="0"/>
                  </a:moveTo>
                  <a:lnTo>
                    <a:pt x="3015051" y="0"/>
                  </a:lnTo>
                  <a:lnTo>
                    <a:pt x="3015051" y="2103025"/>
                  </a:lnTo>
                  <a:lnTo>
                    <a:pt x="0" y="2103025"/>
                  </a:lnTo>
                  <a:close/>
                </a:path>
              </a:pathLst>
            </a:custGeom>
            <a:solidFill>
              <a:srgbClr val="25272C"/>
            </a:solidFill>
          </p:spPr>
        </p:sp>
        <p:sp>
          <p:nvSpPr>
            <p:cNvPr id="19" name="TextBox 19"/>
            <p:cNvSpPr txBox="1"/>
            <p:nvPr/>
          </p:nvSpPr>
          <p:spPr>
            <a:xfrm>
              <a:off x="0" y="-28575"/>
              <a:ext cx="3015051" cy="2131600"/>
            </a:xfrm>
            <a:prstGeom prst="rect">
              <a:avLst/>
            </a:prstGeom>
          </p:spPr>
          <p:txBody>
            <a:bodyPr lIns="50800" tIns="50800" rIns="50800" bIns="50800" rtlCol="0" anchor="ctr"/>
            <a:lstStyle/>
            <a:p>
              <a:pPr algn="ctr">
                <a:lnSpc>
                  <a:spcPts val="2239"/>
                </a:lnSpc>
              </a:pPr>
              <a:endParaRPr/>
            </a:p>
          </p:txBody>
        </p:sp>
      </p:grpSp>
      <p:grpSp>
        <p:nvGrpSpPr>
          <p:cNvPr id="20" name="Group 20"/>
          <p:cNvGrpSpPr/>
          <p:nvPr/>
        </p:nvGrpSpPr>
        <p:grpSpPr>
          <a:xfrm>
            <a:off x="0" y="2626891"/>
            <a:ext cx="8318184" cy="5455650"/>
            <a:chOff x="0" y="0"/>
            <a:chExt cx="11090912" cy="7274200"/>
          </a:xfrm>
        </p:grpSpPr>
        <p:pic>
          <p:nvPicPr>
            <p:cNvPr id="21" name="Picture 21"/>
            <p:cNvPicPr>
              <a:picLocks noChangeAspect="1"/>
            </p:cNvPicPr>
            <p:nvPr/>
          </p:nvPicPr>
          <p:blipFill>
            <a:blip r:embed="rId6"/>
            <a:srcRect t="720" b="720"/>
            <a:stretch>
              <a:fillRect/>
            </a:stretch>
          </p:blipFill>
          <p:spPr>
            <a:xfrm>
              <a:off x="0" y="0"/>
              <a:ext cx="11090912" cy="7274200"/>
            </a:xfrm>
            <a:prstGeom prst="rect">
              <a:avLst/>
            </a:prstGeom>
          </p:spPr>
        </p:pic>
      </p:grpSp>
      <p:grpSp>
        <p:nvGrpSpPr>
          <p:cNvPr id="22" name="Group 22"/>
          <p:cNvGrpSpPr/>
          <p:nvPr/>
        </p:nvGrpSpPr>
        <p:grpSpPr>
          <a:xfrm>
            <a:off x="9900124" y="5897641"/>
            <a:ext cx="3236638" cy="314325"/>
            <a:chOff x="0" y="0"/>
            <a:chExt cx="4315517" cy="419100"/>
          </a:xfrm>
        </p:grpSpPr>
        <p:grpSp>
          <p:nvGrpSpPr>
            <p:cNvPr id="23" name="Group 23"/>
            <p:cNvGrpSpPr/>
            <p:nvPr/>
          </p:nvGrpSpPr>
          <p:grpSpPr>
            <a:xfrm>
              <a:off x="0" y="73456"/>
              <a:ext cx="258530" cy="259343"/>
              <a:chOff x="0" y="0"/>
              <a:chExt cx="718947" cy="721208"/>
            </a:xfrm>
          </p:grpSpPr>
          <p:sp>
            <p:nvSpPr>
              <p:cNvPr id="24" name="Freeform 24"/>
              <p:cNvSpPr/>
              <p:nvPr/>
            </p:nvSpPr>
            <p:spPr>
              <a:xfrm>
                <a:off x="0" y="0"/>
                <a:ext cx="718947" cy="721208"/>
              </a:xfrm>
              <a:custGeom>
                <a:avLst/>
                <a:gdLst/>
                <a:ahLst/>
                <a:cxnLst/>
                <a:rect l="l" t="t" r="r" b="b"/>
                <a:pathLst>
                  <a:path w="718947" h="721208">
                    <a:moveTo>
                      <a:pt x="0" y="0"/>
                    </a:moveTo>
                    <a:lnTo>
                      <a:pt x="718947" y="0"/>
                    </a:lnTo>
                    <a:lnTo>
                      <a:pt x="718947" y="721208"/>
                    </a:lnTo>
                    <a:lnTo>
                      <a:pt x="0" y="721208"/>
                    </a:lnTo>
                    <a:close/>
                  </a:path>
                </a:pathLst>
              </a:custGeom>
              <a:solidFill>
                <a:srgbClr val="1D9398"/>
              </a:solidFill>
            </p:spPr>
          </p:sp>
          <p:sp>
            <p:nvSpPr>
              <p:cNvPr id="25" name="TextBox 25"/>
              <p:cNvSpPr txBox="1"/>
              <p:nvPr/>
            </p:nvSpPr>
            <p:spPr>
              <a:xfrm>
                <a:off x="0" y="0"/>
                <a:ext cx="718947" cy="721208"/>
              </a:xfrm>
              <a:prstGeom prst="rect">
                <a:avLst/>
              </a:prstGeom>
            </p:spPr>
            <p:txBody>
              <a:bodyPr lIns="50800" tIns="50800" rIns="50800" bIns="50800" rtlCol="0" anchor="ctr"/>
              <a:lstStyle/>
              <a:p>
                <a:pPr algn="ctr">
                  <a:lnSpc>
                    <a:spcPts val="2160"/>
                  </a:lnSpc>
                </a:pPr>
                <a:endParaRPr/>
              </a:p>
            </p:txBody>
          </p:sp>
        </p:grpSp>
        <p:sp>
          <p:nvSpPr>
            <p:cNvPr id="26" name="TextBox 26"/>
            <p:cNvSpPr txBox="1"/>
            <p:nvPr/>
          </p:nvSpPr>
          <p:spPr>
            <a:xfrm>
              <a:off x="553370" y="0"/>
              <a:ext cx="3762147" cy="419100"/>
            </a:xfrm>
            <a:prstGeom prst="rect">
              <a:avLst/>
            </a:prstGeom>
          </p:spPr>
          <p:txBody>
            <a:bodyPr lIns="0" tIns="0" rIns="0" bIns="0" rtlCol="0" anchor="t">
              <a:spAutoFit/>
            </a:bodyPr>
            <a:lstStyle/>
            <a:p>
              <a:pPr algn="l">
                <a:lnSpc>
                  <a:spcPts val="2520"/>
                </a:lnSpc>
              </a:pPr>
              <a:r>
                <a:rPr lang="en-US" sz="2100">
                  <a:solidFill>
                    <a:srgbClr val="FFFFFF"/>
                  </a:solidFill>
                  <a:latin typeface="Montserrat Medium"/>
                  <a:ea typeface="Montserrat Medium"/>
                  <a:cs typeface="Montserrat Medium"/>
                  <a:sym typeface="Montserrat Medium"/>
                </a:rPr>
                <a:t>MySQL</a:t>
              </a:r>
            </a:p>
          </p:txBody>
        </p:sp>
      </p:grpSp>
      <p:grpSp>
        <p:nvGrpSpPr>
          <p:cNvPr id="27" name="Group 27"/>
          <p:cNvGrpSpPr/>
          <p:nvPr/>
        </p:nvGrpSpPr>
        <p:grpSpPr>
          <a:xfrm>
            <a:off x="9900124" y="6578679"/>
            <a:ext cx="3236638" cy="628650"/>
            <a:chOff x="0" y="0"/>
            <a:chExt cx="4315517" cy="838200"/>
          </a:xfrm>
        </p:grpSpPr>
        <p:grpSp>
          <p:nvGrpSpPr>
            <p:cNvPr id="28" name="Group 28"/>
            <p:cNvGrpSpPr/>
            <p:nvPr/>
          </p:nvGrpSpPr>
          <p:grpSpPr>
            <a:xfrm>
              <a:off x="0" y="73456"/>
              <a:ext cx="258530" cy="259343"/>
              <a:chOff x="0" y="0"/>
              <a:chExt cx="718947" cy="721208"/>
            </a:xfrm>
          </p:grpSpPr>
          <p:sp>
            <p:nvSpPr>
              <p:cNvPr id="29" name="Freeform 29"/>
              <p:cNvSpPr/>
              <p:nvPr/>
            </p:nvSpPr>
            <p:spPr>
              <a:xfrm>
                <a:off x="0" y="0"/>
                <a:ext cx="718947" cy="721208"/>
              </a:xfrm>
              <a:custGeom>
                <a:avLst/>
                <a:gdLst/>
                <a:ahLst/>
                <a:cxnLst/>
                <a:rect l="l" t="t" r="r" b="b"/>
                <a:pathLst>
                  <a:path w="718947" h="721208">
                    <a:moveTo>
                      <a:pt x="0" y="0"/>
                    </a:moveTo>
                    <a:lnTo>
                      <a:pt x="718947" y="0"/>
                    </a:lnTo>
                    <a:lnTo>
                      <a:pt x="718947" y="721208"/>
                    </a:lnTo>
                    <a:lnTo>
                      <a:pt x="0" y="721208"/>
                    </a:lnTo>
                    <a:close/>
                  </a:path>
                </a:pathLst>
              </a:custGeom>
              <a:solidFill>
                <a:srgbClr val="1D9398"/>
              </a:solidFill>
            </p:spPr>
          </p:sp>
          <p:sp>
            <p:nvSpPr>
              <p:cNvPr id="30" name="TextBox 30"/>
              <p:cNvSpPr txBox="1"/>
              <p:nvPr/>
            </p:nvSpPr>
            <p:spPr>
              <a:xfrm>
                <a:off x="0" y="0"/>
                <a:ext cx="718947" cy="721208"/>
              </a:xfrm>
              <a:prstGeom prst="rect">
                <a:avLst/>
              </a:prstGeom>
            </p:spPr>
            <p:txBody>
              <a:bodyPr lIns="50800" tIns="50800" rIns="50800" bIns="50800" rtlCol="0" anchor="ctr"/>
              <a:lstStyle/>
              <a:p>
                <a:pPr algn="ctr">
                  <a:lnSpc>
                    <a:spcPts val="2160"/>
                  </a:lnSpc>
                </a:pPr>
                <a:endParaRPr/>
              </a:p>
            </p:txBody>
          </p:sp>
        </p:grpSp>
        <p:sp>
          <p:nvSpPr>
            <p:cNvPr id="31" name="TextBox 31"/>
            <p:cNvSpPr txBox="1"/>
            <p:nvPr/>
          </p:nvSpPr>
          <p:spPr>
            <a:xfrm>
              <a:off x="553370" y="0"/>
              <a:ext cx="3762147" cy="838200"/>
            </a:xfrm>
            <a:prstGeom prst="rect">
              <a:avLst/>
            </a:prstGeom>
          </p:spPr>
          <p:txBody>
            <a:bodyPr lIns="0" tIns="0" rIns="0" bIns="0" rtlCol="0" anchor="t">
              <a:spAutoFit/>
            </a:bodyPr>
            <a:lstStyle/>
            <a:p>
              <a:pPr algn="l">
                <a:lnSpc>
                  <a:spcPts val="2520"/>
                </a:lnSpc>
              </a:pPr>
              <a:r>
                <a:rPr lang="en-US" sz="2100">
                  <a:solidFill>
                    <a:srgbClr val="FFFFFF"/>
                  </a:solidFill>
                  <a:latin typeface="Montserrat Medium"/>
                  <a:ea typeface="Montserrat Medium"/>
                  <a:cs typeface="Montserrat Medium"/>
                  <a:sym typeface="Montserrat Medium"/>
                </a:rPr>
                <a:t>Razor Payment  Gateway API</a:t>
              </a:r>
            </a:p>
          </p:txBody>
        </p:sp>
      </p:grpSp>
      <p:sp>
        <p:nvSpPr>
          <p:cNvPr id="32" name="TextBox 32"/>
          <p:cNvSpPr txBox="1"/>
          <p:nvPr/>
        </p:nvSpPr>
        <p:spPr>
          <a:xfrm>
            <a:off x="9465775" y="2242507"/>
            <a:ext cx="7793525" cy="1895480"/>
          </a:xfrm>
          <a:prstGeom prst="rect">
            <a:avLst/>
          </a:prstGeom>
        </p:spPr>
        <p:txBody>
          <a:bodyPr lIns="0" tIns="0" rIns="0" bIns="0" rtlCol="0" anchor="t">
            <a:spAutoFit/>
          </a:bodyPr>
          <a:lstStyle/>
          <a:p>
            <a:pPr algn="l">
              <a:lnSpc>
                <a:spcPts val="6900"/>
              </a:lnSpc>
            </a:pPr>
            <a:r>
              <a:rPr lang="en-US" sz="7500">
                <a:solidFill>
                  <a:srgbClr val="FFFFFF"/>
                </a:solidFill>
                <a:latin typeface="Poppins Semi-Bold"/>
                <a:ea typeface="Poppins Semi-Bold"/>
                <a:cs typeface="Poppins Semi-Bold"/>
                <a:sym typeface="Poppins Semi-Bold"/>
              </a:rPr>
              <a:t>Technologies Used:</a:t>
            </a:r>
          </a:p>
        </p:txBody>
      </p:sp>
      <p:sp>
        <p:nvSpPr>
          <p:cNvPr id="33" name="TextBox 33"/>
          <p:cNvSpPr txBox="1"/>
          <p:nvPr/>
        </p:nvSpPr>
        <p:spPr>
          <a:xfrm>
            <a:off x="1838469" y="710184"/>
            <a:ext cx="3272777" cy="318516"/>
          </a:xfrm>
          <a:prstGeom prst="rect">
            <a:avLst/>
          </a:prstGeom>
        </p:spPr>
        <p:txBody>
          <a:bodyPr lIns="0" tIns="0" rIns="0" bIns="0" rtlCol="0" anchor="t">
            <a:spAutoFit/>
          </a:bodyPr>
          <a:lstStyle/>
          <a:p>
            <a:pPr algn="l">
              <a:lnSpc>
                <a:spcPts val="2562"/>
              </a:lnSpc>
            </a:pPr>
            <a:r>
              <a:rPr lang="en-US" sz="2100">
                <a:solidFill>
                  <a:srgbClr val="1D9398"/>
                </a:solidFill>
                <a:latin typeface="Montserrat Classic"/>
                <a:ea typeface="Montserrat Classic"/>
                <a:cs typeface="Montserrat Classic"/>
                <a:sym typeface="Montserrat Classic"/>
              </a:rPr>
              <a:t>Corporate Business</a:t>
            </a:r>
          </a:p>
        </p:txBody>
      </p:sp>
      <p:sp>
        <p:nvSpPr>
          <p:cNvPr id="34" name="TextBox 34"/>
          <p:cNvSpPr txBox="1"/>
          <p:nvPr/>
        </p:nvSpPr>
        <p:spPr>
          <a:xfrm>
            <a:off x="903433" y="9220200"/>
            <a:ext cx="4207813" cy="323215"/>
          </a:xfrm>
          <a:prstGeom prst="rect">
            <a:avLst/>
          </a:prstGeom>
        </p:spPr>
        <p:txBody>
          <a:bodyPr lIns="0" tIns="0" rIns="0" bIns="0" rtlCol="0" anchor="t">
            <a:spAutoFit/>
          </a:bodyPr>
          <a:lstStyle/>
          <a:p>
            <a:pPr algn="l">
              <a:lnSpc>
                <a:spcPts val="2659"/>
              </a:lnSpc>
            </a:pPr>
            <a:r>
              <a:rPr lang="en-US" sz="1899">
                <a:solidFill>
                  <a:srgbClr val="FFFFFF">
                    <a:alpha val="49804"/>
                  </a:srgbClr>
                </a:solidFill>
                <a:latin typeface="Montserrat"/>
                <a:ea typeface="Montserrat"/>
                <a:cs typeface="Montserrat"/>
                <a:sym typeface="Montserrat"/>
              </a:rPr>
              <a:t>www.reallygreatsite.com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5272C"/>
        </a:solidFill>
        <a:effectLst/>
      </p:bgPr>
    </p:bg>
    <p:spTree>
      <p:nvGrpSpPr>
        <p:cNvPr id="1" name=""/>
        <p:cNvGrpSpPr/>
        <p:nvPr/>
      </p:nvGrpSpPr>
      <p:grpSpPr>
        <a:xfrm>
          <a:off x="0" y="0"/>
          <a:ext cx="0" cy="0"/>
          <a:chOff x="0" y="0"/>
          <a:chExt cx="0" cy="0"/>
        </a:xfrm>
      </p:grpSpPr>
      <p:sp>
        <p:nvSpPr>
          <p:cNvPr id="2" name="Freeform 2"/>
          <p:cNvSpPr/>
          <p:nvPr/>
        </p:nvSpPr>
        <p:spPr>
          <a:xfrm>
            <a:off x="1028700" y="547883"/>
            <a:ext cx="719347" cy="490464"/>
          </a:xfrm>
          <a:custGeom>
            <a:avLst/>
            <a:gdLst/>
            <a:ahLst/>
            <a:cxnLst/>
            <a:rect l="l" t="t" r="r" b="b"/>
            <a:pathLst>
              <a:path w="719347" h="490464">
                <a:moveTo>
                  <a:pt x="0" y="0"/>
                </a:moveTo>
                <a:lnTo>
                  <a:pt x="719347" y="0"/>
                </a:lnTo>
                <a:lnTo>
                  <a:pt x="719347" y="490464"/>
                </a:lnTo>
                <a:lnTo>
                  <a:pt x="0" y="490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833765" y="219850"/>
            <a:ext cx="1159176" cy="1146530"/>
          </a:xfrm>
          <a:custGeom>
            <a:avLst/>
            <a:gdLst/>
            <a:ahLst/>
            <a:cxnLst/>
            <a:rect l="l" t="t" r="r" b="b"/>
            <a:pathLst>
              <a:path w="1159176" h="1146530">
                <a:moveTo>
                  <a:pt x="0" y="0"/>
                </a:moveTo>
                <a:lnTo>
                  <a:pt x="1159176" y="0"/>
                </a:lnTo>
                <a:lnTo>
                  <a:pt x="1159176" y="1146530"/>
                </a:lnTo>
                <a:lnTo>
                  <a:pt x="0" y="11465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879180" y="547883"/>
            <a:ext cx="7954585" cy="9187201"/>
          </a:xfrm>
          <a:custGeom>
            <a:avLst/>
            <a:gdLst/>
            <a:ahLst/>
            <a:cxnLst/>
            <a:rect l="l" t="t" r="r" b="b"/>
            <a:pathLst>
              <a:path w="7954585" h="9187201">
                <a:moveTo>
                  <a:pt x="0" y="0"/>
                </a:moveTo>
                <a:lnTo>
                  <a:pt x="7954585" y="0"/>
                </a:lnTo>
                <a:lnTo>
                  <a:pt x="7954585" y="9187201"/>
                </a:lnTo>
                <a:lnTo>
                  <a:pt x="0" y="9187201"/>
                </a:lnTo>
                <a:lnTo>
                  <a:pt x="0" y="0"/>
                </a:lnTo>
                <a:close/>
              </a:path>
            </a:pathLst>
          </a:custGeom>
          <a:blipFill>
            <a:blip r:embed="rId6"/>
            <a:stretch>
              <a:fillRect/>
            </a:stretch>
          </a:blipFill>
        </p:spPr>
      </p:sp>
      <p:sp>
        <p:nvSpPr>
          <p:cNvPr id="5" name="TextBox 5"/>
          <p:cNvSpPr txBox="1"/>
          <p:nvPr/>
        </p:nvSpPr>
        <p:spPr>
          <a:xfrm>
            <a:off x="1838469" y="710184"/>
            <a:ext cx="3272777" cy="318516"/>
          </a:xfrm>
          <a:prstGeom prst="rect">
            <a:avLst/>
          </a:prstGeom>
        </p:spPr>
        <p:txBody>
          <a:bodyPr lIns="0" tIns="0" rIns="0" bIns="0" rtlCol="0" anchor="t">
            <a:spAutoFit/>
          </a:bodyPr>
          <a:lstStyle/>
          <a:p>
            <a:pPr algn="l">
              <a:lnSpc>
                <a:spcPts val="2562"/>
              </a:lnSpc>
            </a:pPr>
            <a:r>
              <a:rPr lang="en-US" sz="2100">
                <a:solidFill>
                  <a:srgbClr val="1D9398"/>
                </a:solidFill>
                <a:latin typeface="Montserrat Classic"/>
                <a:ea typeface="Montserrat Classic"/>
                <a:cs typeface="Montserrat Classic"/>
                <a:sym typeface="Montserrat Classic"/>
              </a:rPr>
              <a:t>TranspoMaster</a:t>
            </a:r>
          </a:p>
        </p:txBody>
      </p:sp>
      <p:sp>
        <p:nvSpPr>
          <p:cNvPr id="6" name="TextBox 6"/>
          <p:cNvSpPr txBox="1"/>
          <p:nvPr/>
        </p:nvSpPr>
        <p:spPr>
          <a:xfrm>
            <a:off x="763880" y="4536714"/>
            <a:ext cx="8115300" cy="1084581"/>
          </a:xfrm>
          <a:prstGeom prst="rect">
            <a:avLst/>
          </a:prstGeom>
        </p:spPr>
        <p:txBody>
          <a:bodyPr lIns="0" tIns="0" rIns="0" bIns="0" rtlCol="0" anchor="t">
            <a:spAutoFit/>
          </a:bodyPr>
          <a:lstStyle/>
          <a:p>
            <a:pPr algn="l">
              <a:lnSpc>
                <a:spcPts val="7360"/>
              </a:lnSpc>
            </a:pPr>
            <a:r>
              <a:rPr lang="en-US" sz="8000">
                <a:solidFill>
                  <a:srgbClr val="FFFFFF"/>
                </a:solidFill>
                <a:latin typeface="Poppins Semi-Bold"/>
                <a:ea typeface="Poppins Semi-Bold"/>
                <a:cs typeface="Poppins Semi-Bold"/>
                <a:sym typeface="Poppins Semi-Bold"/>
              </a:rPr>
              <a:t>ER - DIAGRAM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5272C"/>
        </a:solidFill>
        <a:effectLst/>
      </p:bgPr>
    </p:bg>
    <p:spTree>
      <p:nvGrpSpPr>
        <p:cNvPr id="1" name=""/>
        <p:cNvGrpSpPr/>
        <p:nvPr/>
      </p:nvGrpSpPr>
      <p:grpSpPr>
        <a:xfrm>
          <a:off x="0" y="0"/>
          <a:ext cx="0" cy="0"/>
          <a:chOff x="0" y="0"/>
          <a:chExt cx="0" cy="0"/>
        </a:xfrm>
      </p:grpSpPr>
      <p:sp>
        <p:nvSpPr>
          <p:cNvPr id="2" name="Freeform 2"/>
          <p:cNvSpPr/>
          <p:nvPr/>
        </p:nvSpPr>
        <p:spPr>
          <a:xfrm>
            <a:off x="1028700" y="547883"/>
            <a:ext cx="719347" cy="490464"/>
          </a:xfrm>
          <a:custGeom>
            <a:avLst/>
            <a:gdLst/>
            <a:ahLst/>
            <a:cxnLst/>
            <a:rect l="l" t="t" r="r" b="b"/>
            <a:pathLst>
              <a:path w="719347" h="490464">
                <a:moveTo>
                  <a:pt x="0" y="0"/>
                </a:moveTo>
                <a:lnTo>
                  <a:pt x="719347" y="0"/>
                </a:lnTo>
                <a:lnTo>
                  <a:pt x="719347" y="490464"/>
                </a:lnTo>
                <a:lnTo>
                  <a:pt x="0" y="490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354091" y="1907466"/>
            <a:ext cx="8933909" cy="6472068"/>
            <a:chOff x="0" y="0"/>
            <a:chExt cx="2352964" cy="1704578"/>
          </a:xfrm>
        </p:grpSpPr>
        <p:sp>
          <p:nvSpPr>
            <p:cNvPr id="4" name="Freeform 4"/>
            <p:cNvSpPr/>
            <p:nvPr/>
          </p:nvSpPr>
          <p:spPr>
            <a:xfrm>
              <a:off x="0" y="0"/>
              <a:ext cx="2352964" cy="1704578"/>
            </a:xfrm>
            <a:custGeom>
              <a:avLst/>
              <a:gdLst/>
              <a:ahLst/>
              <a:cxnLst/>
              <a:rect l="l" t="t" r="r" b="b"/>
              <a:pathLst>
                <a:path w="2352964" h="1704578">
                  <a:moveTo>
                    <a:pt x="0" y="0"/>
                  </a:moveTo>
                  <a:lnTo>
                    <a:pt x="2352964" y="0"/>
                  </a:lnTo>
                  <a:lnTo>
                    <a:pt x="2352964" y="1704578"/>
                  </a:lnTo>
                  <a:lnTo>
                    <a:pt x="0" y="1704578"/>
                  </a:lnTo>
                  <a:close/>
                </a:path>
              </a:pathLst>
            </a:custGeom>
            <a:solidFill>
              <a:srgbClr val="1D9398"/>
            </a:solidFill>
          </p:spPr>
        </p:sp>
        <p:sp>
          <p:nvSpPr>
            <p:cNvPr id="5" name="TextBox 5"/>
            <p:cNvSpPr txBox="1"/>
            <p:nvPr/>
          </p:nvSpPr>
          <p:spPr>
            <a:xfrm>
              <a:off x="0" y="-28575"/>
              <a:ext cx="2352964" cy="1733153"/>
            </a:xfrm>
            <a:prstGeom prst="rect">
              <a:avLst/>
            </a:prstGeom>
          </p:spPr>
          <p:txBody>
            <a:bodyPr lIns="50800" tIns="50800" rIns="50800" bIns="50800" rtlCol="0" anchor="ctr"/>
            <a:lstStyle/>
            <a:p>
              <a:pPr algn="ctr">
                <a:lnSpc>
                  <a:spcPts val="2239"/>
                </a:lnSpc>
              </a:pPr>
              <a:endParaRPr/>
            </a:p>
          </p:txBody>
        </p:sp>
      </p:grpSp>
      <p:grpSp>
        <p:nvGrpSpPr>
          <p:cNvPr id="6" name="Group 6"/>
          <p:cNvGrpSpPr/>
          <p:nvPr/>
        </p:nvGrpSpPr>
        <p:grpSpPr>
          <a:xfrm>
            <a:off x="9701648" y="2237467"/>
            <a:ext cx="8871424" cy="5812066"/>
            <a:chOff x="0" y="0"/>
            <a:chExt cx="3083959" cy="2020439"/>
          </a:xfrm>
        </p:grpSpPr>
        <p:sp>
          <p:nvSpPr>
            <p:cNvPr id="7" name="Freeform 7"/>
            <p:cNvSpPr/>
            <p:nvPr/>
          </p:nvSpPr>
          <p:spPr>
            <a:xfrm>
              <a:off x="0" y="0"/>
              <a:ext cx="3083959" cy="2020439"/>
            </a:xfrm>
            <a:custGeom>
              <a:avLst/>
              <a:gdLst/>
              <a:ahLst/>
              <a:cxnLst/>
              <a:rect l="l" t="t" r="r" b="b"/>
              <a:pathLst>
                <a:path w="3083959" h="2020439">
                  <a:moveTo>
                    <a:pt x="0" y="0"/>
                  </a:moveTo>
                  <a:lnTo>
                    <a:pt x="3083959" y="0"/>
                  </a:lnTo>
                  <a:lnTo>
                    <a:pt x="3083959" y="2020439"/>
                  </a:lnTo>
                  <a:lnTo>
                    <a:pt x="0" y="2020439"/>
                  </a:lnTo>
                  <a:close/>
                </a:path>
              </a:pathLst>
            </a:custGeom>
            <a:solidFill>
              <a:srgbClr val="25272C"/>
            </a:solidFill>
          </p:spPr>
        </p:sp>
        <p:sp>
          <p:nvSpPr>
            <p:cNvPr id="8" name="TextBox 8"/>
            <p:cNvSpPr txBox="1"/>
            <p:nvPr/>
          </p:nvSpPr>
          <p:spPr>
            <a:xfrm>
              <a:off x="0" y="-28575"/>
              <a:ext cx="3083959" cy="2049014"/>
            </a:xfrm>
            <a:prstGeom prst="rect">
              <a:avLst/>
            </a:prstGeom>
          </p:spPr>
          <p:txBody>
            <a:bodyPr lIns="50800" tIns="50800" rIns="50800" bIns="50800" rtlCol="0" anchor="ctr"/>
            <a:lstStyle/>
            <a:p>
              <a:pPr algn="ctr">
                <a:lnSpc>
                  <a:spcPts val="2239"/>
                </a:lnSpc>
              </a:pPr>
              <a:endParaRPr/>
            </a:p>
          </p:txBody>
        </p:sp>
      </p:grpSp>
      <p:grpSp>
        <p:nvGrpSpPr>
          <p:cNvPr id="9" name="Group 9"/>
          <p:cNvGrpSpPr/>
          <p:nvPr/>
        </p:nvGrpSpPr>
        <p:grpSpPr>
          <a:xfrm>
            <a:off x="9896427" y="2415675"/>
            <a:ext cx="3192635" cy="5455650"/>
            <a:chOff x="0" y="0"/>
            <a:chExt cx="4256847" cy="7274200"/>
          </a:xfrm>
        </p:grpSpPr>
        <p:pic>
          <p:nvPicPr>
            <p:cNvPr id="10" name="Picture 10"/>
            <p:cNvPicPr>
              <a:picLocks noChangeAspect="1"/>
            </p:cNvPicPr>
            <p:nvPr/>
          </p:nvPicPr>
          <p:blipFill>
            <a:blip r:embed="rId4"/>
            <a:srcRect l="30528" r="30528"/>
            <a:stretch>
              <a:fillRect/>
            </a:stretch>
          </p:blipFill>
          <p:spPr>
            <a:xfrm>
              <a:off x="0" y="0"/>
              <a:ext cx="4256847" cy="7274200"/>
            </a:xfrm>
            <a:prstGeom prst="rect">
              <a:avLst/>
            </a:prstGeom>
          </p:spPr>
        </p:pic>
      </p:grpSp>
      <p:grpSp>
        <p:nvGrpSpPr>
          <p:cNvPr id="11" name="Group 11"/>
          <p:cNvGrpSpPr/>
          <p:nvPr/>
        </p:nvGrpSpPr>
        <p:grpSpPr>
          <a:xfrm>
            <a:off x="13269207" y="2415675"/>
            <a:ext cx="4843326" cy="5455650"/>
            <a:chOff x="0" y="0"/>
            <a:chExt cx="6457769" cy="7274200"/>
          </a:xfrm>
        </p:grpSpPr>
        <p:pic>
          <p:nvPicPr>
            <p:cNvPr id="12" name="Picture 12"/>
            <p:cNvPicPr>
              <a:picLocks noChangeAspect="1"/>
            </p:cNvPicPr>
            <p:nvPr/>
          </p:nvPicPr>
          <p:blipFill>
            <a:blip r:embed="rId5"/>
            <a:srcRect l="19585" r="19585"/>
            <a:stretch>
              <a:fillRect/>
            </a:stretch>
          </p:blipFill>
          <p:spPr>
            <a:xfrm>
              <a:off x="0" y="0"/>
              <a:ext cx="6457769" cy="7274200"/>
            </a:xfrm>
            <a:prstGeom prst="rect">
              <a:avLst/>
            </a:prstGeom>
          </p:spPr>
        </p:pic>
      </p:grpSp>
      <p:grpSp>
        <p:nvGrpSpPr>
          <p:cNvPr id="13" name="Group 13"/>
          <p:cNvGrpSpPr/>
          <p:nvPr/>
        </p:nvGrpSpPr>
        <p:grpSpPr>
          <a:xfrm>
            <a:off x="1388373" y="7435928"/>
            <a:ext cx="2369282" cy="623251"/>
            <a:chOff x="0" y="0"/>
            <a:chExt cx="812800" cy="213811"/>
          </a:xfrm>
        </p:grpSpPr>
        <p:sp>
          <p:nvSpPr>
            <p:cNvPr id="14" name="Freeform 14"/>
            <p:cNvSpPr/>
            <p:nvPr/>
          </p:nvSpPr>
          <p:spPr>
            <a:xfrm>
              <a:off x="0" y="0"/>
              <a:ext cx="812800" cy="213811"/>
            </a:xfrm>
            <a:custGeom>
              <a:avLst/>
              <a:gdLst/>
              <a:ahLst/>
              <a:cxnLst/>
              <a:rect l="l" t="t" r="r" b="b"/>
              <a:pathLst>
                <a:path w="812800" h="213811">
                  <a:moveTo>
                    <a:pt x="0" y="0"/>
                  </a:moveTo>
                  <a:lnTo>
                    <a:pt x="812800" y="0"/>
                  </a:lnTo>
                  <a:lnTo>
                    <a:pt x="812800" y="213811"/>
                  </a:lnTo>
                  <a:lnTo>
                    <a:pt x="0" y="213811"/>
                  </a:lnTo>
                  <a:close/>
                </a:path>
              </a:pathLst>
            </a:custGeom>
            <a:solidFill>
              <a:srgbClr val="1D9398"/>
            </a:solidFill>
          </p:spPr>
        </p:sp>
        <p:sp>
          <p:nvSpPr>
            <p:cNvPr id="15" name="TextBox 15"/>
            <p:cNvSpPr txBox="1"/>
            <p:nvPr/>
          </p:nvSpPr>
          <p:spPr>
            <a:xfrm>
              <a:off x="0" y="-28575"/>
              <a:ext cx="812800" cy="242386"/>
            </a:xfrm>
            <a:prstGeom prst="rect">
              <a:avLst/>
            </a:prstGeom>
          </p:spPr>
          <p:txBody>
            <a:bodyPr lIns="50800" tIns="50800" rIns="50800" bIns="50800" rtlCol="0" anchor="ctr"/>
            <a:lstStyle/>
            <a:p>
              <a:pPr algn="ctr">
                <a:lnSpc>
                  <a:spcPts val="2239"/>
                </a:lnSpc>
              </a:pPr>
              <a:endParaRPr/>
            </a:p>
          </p:txBody>
        </p:sp>
      </p:grpSp>
      <p:sp>
        <p:nvSpPr>
          <p:cNvPr id="16" name="Freeform 16"/>
          <p:cNvSpPr/>
          <p:nvPr/>
        </p:nvSpPr>
        <p:spPr>
          <a:xfrm>
            <a:off x="16833765" y="219850"/>
            <a:ext cx="1159176" cy="1146530"/>
          </a:xfrm>
          <a:custGeom>
            <a:avLst/>
            <a:gdLst/>
            <a:ahLst/>
            <a:cxnLst/>
            <a:rect l="l" t="t" r="r" b="b"/>
            <a:pathLst>
              <a:path w="1159176" h="1146530">
                <a:moveTo>
                  <a:pt x="0" y="0"/>
                </a:moveTo>
                <a:lnTo>
                  <a:pt x="1159176" y="0"/>
                </a:lnTo>
                <a:lnTo>
                  <a:pt x="1159176" y="1146530"/>
                </a:lnTo>
                <a:lnTo>
                  <a:pt x="0" y="11465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TextBox 17"/>
          <p:cNvSpPr txBox="1"/>
          <p:nvPr/>
        </p:nvSpPr>
        <p:spPr>
          <a:xfrm>
            <a:off x="1838469" y="710184"/>
            <a:ext cx="3272777" cy="318516"/>
          </a:xfrm>
          <a:prstGeom prst="rect">
            <a:avLst/>
          </a:prstGeom>
        </p:spPr>
        <p:txBody>
          <a:bodyPr lIns="0" tIns="0" rIns="0" bIns="0" rtlCol="0" anchor="t">
            <a:spAutoFit/>
          </a:bodyPr>
          <a:lstStyle/>
          <a:p>
            <a:pPr algn="l">
              <a:lnSpc>
                <a:spcPts val="2562"/>
              </a:lnSpc>
            </a:pPr>
            <a:r>
              <a:rPr lang="en-US" sz="2100">
                <a:solidFill>
                  <a:srgbClr val="1D9398"/>
                </a:solidFill>
                <a:latin typeface="Montserrat Classic"/>
                <a:ea typeface="Montserrat Classic"/>
                <a:cs typeface="Montserrat Classic"/>
                <a:sym typeface="Montserrat Classic"/>
              </a:rPr>
              <a:t>TranspoMaster</a:t>
            </a:r>
          </a:p>
        </p:txBody>
      </p:sp>
      <p:sp>
        <p:nvSpPr>
          <p:cNvPr id="18" name="TextBox 18"/>
          <p:cNvSpPr txBox="1"/>
          <p:nvPr/>
        </p:nvSpPr>
        <p:spPr>
          <a:xfrm>
            <a:off x="903433" y="9220200"/>
            <a:ext cx="4207813" cy="323215"/>
          </a:xfrm>
          <a:prstGeom prst="rect">
            <a:avLst/>
          </a:prstGeom>
        </p:spPr>
        <p:txBody>
          <a:bodyPr lIns="0" tIns="0" rIns="0" bIns="0" rtlCol="0" anchor="t">
            <a:spAutoFit/>
          </a:bodyPr>
          <a:lstStyle/>
          <a:p>
            <a:pPr algn="l">
              <a:lnSpc>
                <a:spcPts val="2659"/>
              </a:lnSpc>
            </a:pPr>
            <a:r>
              <a:rPr lang="en-US" sz="1899">
                <a:solidFill>
                  <a:srgbClr val="FFFFFF">
                    <a:alpha val="49804"/>
                  </a:srgbClr>
                </a:solidFill>
                <a:latin typeface="Montserrat"/>
                <a:ea typeface="Montserrat"/>
                <a:cs typeface="Montserrat"/>
                <a:sym typeface="Montserrat"/>
              </a:rPr>
              <a:t>www.transpomaster.com</a:t>
            </a:r>
          </a:p>
        </p:txBody>
      </p:sp>
      <p:sp>
        <p:nvSpPr>
          <p:cNvPr id="19" name="TextBox 19"/>
          <p:cNvSpPr txBox="1"/>
          <p:nvPr/>
        </p:nvSpPr>
        <p:spPr>
          <a:xfrm>
            <a:off x="1388373" y="2370817"/>
            <a:ext cx="6382719" cy="1084581"/>
          </a:xfrm>
          <a:prstGeom prst="rect">
            <a:avLst/>
          </a:prstGeom>
        </p:spPr>
        <p:txBody>
          <a:bodyPr lIns="0" tIns="0" rIns="0" bIns="0" rtlCol="0" anchor="t">
            <a:spAutoFit/>
          </a:bodyPr>
          <a:lstStyle/>
          <a:p>
            <a:pPr algn="l">
              <a:lnSpc>
                <a:spcPts val="7360"/>
              </a:lnSpc>
            </a:pPr>
            <a:r>
              <a:rPr lang="en-US" sz="8000">
                <a:solidFill>
                  <a:srgbClr val="FFFFFF"/>
                </a:solidFill>
                <a:latin typeface="Poppins Semi-Bold"/>
                <a:ea typeface="Poppins Semi-Bold"/>
                <a:cs typeface="Poppins Semi-Bold"/>
                <a:sym typeface="Poppins Semi-Bold"/>
              </a:rPr>
              <a:t>Services</a:t>
            </a:r>
          </a:p>
        </p:txBody>
      </p:sp>
      <p:sp>
        <p:nvSpPr>
          <p:cNvPr id="20" name="TextBox 20"/>
          <p:cNvSpPr txBox="1"/>
          <p:nvPr/>
        </p:nvSpPr>
        <p:spPr>
          <a:xfrm>
            <a:off x="1919886" y="3822603"/>
            <a:ext cx="6382719" cy="3169920"/>
          </a:xfrm>
          <a:prstGeom prst="rect">
            <a:avLst/>
          </a:prstGeom>
        </p:spPr>
        <p:txBody>
          <a:bodyPr lIns="0" tIns="0" rIns="0" bIns="0" rtlCol="0" anchor="t">
            <a:spAutoFit/>
          </a:bodyPr>
          <a:lstStyle/>
          <a:p>
            <a:pPr marL="604521" lvl="1" indent="-302261" algn="l">
              <a:lnSpc>
                <a:spcPts val="4200"/>
              </a:lnSpc>
              <a:buFont typeface="Arial"/>
              <a:buChar char="•"/>
            </a:pPr>
            <a:r>
              <a:rPr lang="en-US" sz="2800">
                <a:solidFill>
                  <a:srgbClr val="FFFFFF"/>
                </a:solidFill>
                <a:latin typeface="Montserrat"/>
                <a:ea typeface="Montserrat"/>
                <a:cs typeface="Montserrat"/>
                <a:sym typeface="Montserrat"/>
              </a:rPr>
              <a:t>Land Transport (Roadways and Railways)</a:t>
            </a:r>
          </a:p>
          <a:p>
            <a:pPr marL="604521" lvl="1" indent="-302261" algn="l">
              <a:lnSpc>
                <a:spcPts val="4200"/>
              </a:lnSpc>
              <a:buFont typeface="Arial"/>
              <a:buChar char="•"/>
            </a:pPr>
            <a:r>
              <a:rPr lang="en-US" sz="2800">
                <a:solidFill>
                  <a:srgbClr val="FFFFFF"/>
                </a:solidFill>
                <a:latin typeface="Montserrat"/>
                <a:ea typeface="Montserrat"/>
                <a:cs typeface="Montserrat"/>
                <a:sym typeface="Montserrat"/>
              </a:rPr>
              <a:t>Pipeline Transport</a:t>
            </a:r>
          </a:p>
          <a:p>
            <a:pPr marL="604521" lvl="1" indent="-302261" algn="l">
              <a:lnSpc>
                <a:spcPts val="4200"/>
              </a:lnSpc>
              <a:buFont typeface="Arial"/>
              <a:buChar char="•"/>
            </a:pPr>
            <a:r>
              <a:rPr lang="en-US" sz="2800">
                <a:solidFill>
                  <a:srgbClr val="FFFFFF"/>
                </a:solidFill>
                <a:latin typeface="Montserrat"/>
                <a:ea typeface="Montserrat"/>
                <a:cs typeface="Montserrat"/>
                <a:sym typeface="Montserrat"/>
              </a:rPr>
              <a:t>Warehouse Distribution</a:t>
            </a:r>
          </a:p>
          <a:p>
            <a:pPr marL="604521" lvl="1" indent="-302261" algn="l">
              <a:lnSpc>
                <a:spcPts val="4200"/>
              </a:lnSpc>
              <a:buFont typeface="Arial"/>
              <a:buChar char="•"/>
            </a:pPr>
            <a:r>
              <a:rPr lang="en-US" sz="2800">
                <a:solidFill>
                  <a:srgbClr val="FFFFFF"/>
                </a:solidFill>
                <a:latin typeface="Montserrat"/>
                <a:ea typeface="Montserrat"/>
                <a:cs typeface="Montserrat"/>
                <a:sym typeface="Montserrat"/>
              </a:rPr>
              <a:t>Inventory Management</a:t>
            </a:r>
          </a:p>
          <a:p>
            <a:pPr marL="604521" lvl="1" indent="-302261" algn="l">
              <a:lnSpc>
                <a:spcPts val="4200"/>
              </a:lnSpc>
              <a:buFont typeface="Arial"/>
              <a:buChar char="•"/>
            </a:pPr>
            <a:r>
              <a:rPr lang="en-US" sz="2800">
                <a:solidFill>
                  <a:srgbClr val="FFFFFF"/>
                </a:solidFill>
                <a:latin typeface="Montserrat"/>
                <a:ea typeface="Montserrat"/>
                <a:cs typeface="Montserrat"/>
                <a:sym typeface="Montserrat"/>
              </a:rPr>
              <a:t>Air and Water Transport</a:t>
            </a:r>
          </a:p>
        </p:txBody>
      </p:sp>
      <p:sp>
        <p:nvSpPr>
          <p:cNvPr id="21" name="TextBox 21"/>
          <p:cNvSpPr txBox="1"/>
          <p:nvPr/>
        </p:nvSpPr>
        <p:spPr>
          <a:xfrm>
            <a:off x="1487775" y="7590392"/>
            <a:ext cx="2170480" cy="314325"/>
          </a:xfrm>
          <a:prstGeom prst="rect">
            <a:avLst/>
          </a:prstGeom>
        </p:spPr>
        <p:txBody>
          <a:bodyPr lIns="0" tIns="0" rIns="0" bIns="0" rtlCol="0" anchor="t">
            <a:spAutoFit/>
          </a:bodyPr>
          <a:lstStyle/>
          <a:p>
            <a:pPr algn="ctr">
              <a:lnSpc>
                <a:spcPts val="2519"/>
              </a:lnSpc>
            </a:pPr>
            <a:r>
              <a:rPr lang="en-US" sz="2099">
                <a:solidFill>
                  <a:srgbClr val="FFFFFF"/>
                </a:solidFill>
                <a:latin typeface="Montserrat"/>
                <a:ea typeface="Montserrat"/>
                <a:cs typeface="Montserrat"/>
                <a:sym typeface="Montserrat"/>
              </a:rPr>
              <a:t>LEARN MORE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5272C"/>
        </a:solidFill>
        <a:effectLst/>
      </p:bgPr>
    </p:bg>
    <p:spTree>
      <p:nvGrpSpPr>
        <p:cNvPr id="1" name=""/>
        <p:cNvGrpSpPr/>
        <p:nvPr/>
      </p:nvGrpSpPr>
      <p:grpSpPr>
        <a:xfrm>
          <a:off x="0" y="0"/>
          <a:ext cx="0" cy="0"/>
          <a:chOff x="0" y="0"/>
          <a:chExt cx="0" cy="0"/>
        </a:xfrm>
      </p:grpSpPr>
      <p:grpSp>
        <p:nvGrpSpPr>
          <p:cNvPr id="2" name="Group 2"/>
          <p:cNvGrpSpPr/>
          <p:nvPr/>
        </p:nvGrpSpPr>
        <p:grpSpPr>
          <a:xfrm>
            <a:off x="8311979" y="2033270"/>
            <a:ext cx="9976021" cy="3142237"/>
            <a:chOff x="0" y="0"/>
            <a:chExt cx="13301362" cy="4189650"/>
          </a:xfrm>
        </p:grpSpPr>
        <p:pic>
          <p:nvPicPr>
            <p:cNvPr id="3" name="Picture 3"/>
            <p:cNvPicPr>
              <a:picLocks noChangeAspect="1"/>
            </p:cNvPicPr>
            <p:nvPr/>
          </p:nvPicPr>
          <p:blipFill>
            <a:blip r:embed="rId2"/>
            <a:srcRect t="26333" b="26333"/>
            <a:stretch>
              <a:fillRect/>
            </a:stretch>
          </p:blipFill>
          <p:spPr>
            <a:xfrm>
              <a:off x="0" y="0"/>
              <a:ext cx="13301362" cy="4189650"/>
            </a:xfrm>
            <a:prstGeom prst="rect">
              <a:avLst/>
            </a:prstGeom>
          </p:spPr>
        </p:pic>
      </p:grpSp>
      <p:sp>
        <p:nvSpPr>
          <p:cNvPr id="4" name="Freeform 4"/>
          <p:cNvSpPr/>
          <p:nvPr/>
        </p:nvSpPr>
        <p:spPr>
          <a:xfrm>
            <a:off x="1028700" y="547883"/>
            <a:ext cx="719347" cy="490464"/>
          </a:xfrm>
          <a:custGeom>
            <a:avLst/>
            <a:gdLst/>
            <a:ahLst/>
            <a:cxnLst/>
            <a:rect l="l" t="t" r="r" b="b"/>
            <a:pathLst>
              <a:path w="719347" h="490464">
                <a:moveTo>
                  <a:pt x="0" y="0"/>
                </a:moveTo>
                <a:lnTo>
                  <a:pt x="719347" y="0"/>
                </a:lnTo>
                <a:lnTo>
                  <a:pt x="719347" y="490464"/>
                </a:lnTo>
                <a:lnTo>
                  <a:pt x="0" y="4904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833765" y="219850"/>
            <a:ext cx="1159176" cy="1146530"/>
          </a:xfrm>
          <a:custGeom>
            <a:avLst/>
            <a:gdLst/>
            <a:ahLst/>
            <a:cxnLst/>
            <a:rect l="l" t="t" r="r" b="b"/>
            <a:pathLst>
              <a:path w="1159176" h="1146530">
                <a:moveTo>
                  <a:pt x="0" y="0"/>
                </a:moveTo>
                <a:lnTo>
                  <a:pt x="1159176" y="0"/>
                </a:lnTo>
                <a:lnTo>
                  <a:pt x="1159176" y="1146530"/>
                </a:lnTo>
                <a:lnTo>
                  <a:pt x="0" y="11465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7829718" y="6339241"/>
            <a:ext cx="10458282" cy="3137171"/>
            <a:chOff x="0" y="0"/>
            <a:chExt cx="2754445" cy="826251"/>
          </a:xfrm>
        </p:grpSpPr>
        <p:sp>
          <p:nvSpPr>
            <p:cNvPr id="7" name="Freeform 7"/>
            <p:cNvSpPr/>
            <p:nvPr/>
          </p:nvSpPr>
          <p:spPr>
            <a:xfrm>
              <a:off x="0" y="0"/>
              <a:ext cx="2754445" cy="826251"/>
            </a:xfrm>
            <a:custGeom>
              <a:avLst/>
              <a:gdLst/>
              <a:ahLst/>
              <a:cxnLst/>
              <a:rect l="l" t="t" r="r" b="b"/>
              <a:pathLst>
                <a:path w="2754445" h="826251">
                  <a:moveTo>
                    <a:pt x="0" y="0"/>
                  </a:moveTo>
                  <a:lnTo>
                    <a:pt x="2754445" y="0"/>
                  </a:lnTo>
                  <a:lnTo>
                    <a:pt x="2754445" y="826251"/>
                  </a:lnTo>
                  <a:lnTo>
                    <a:pt x="0" y="826251"/>
                  </a:lnTo>
                  <a:close/>
                </a:path>
              </a:pathLst>
            </a:custGeom>
            <a:solidFill>
              <a:srgbClr val="1D9398"/>
            </a:solidFill>
          </p:spPr>
        </p:sp>
        <p:sp>
          <p:nvSpPr>
            <p:cNvPr id="8" name="TextBox 8"/>
            <p:cNvSpPr txBox="1"/>
            <p:nvPr/>
          </p:nvSpPr>
          <p:spPr>
            <a:xfrm>
              <a:off x="0" y="-28575"/>
              <a:ext cx="2754445" cy="854826"/>
            </a:xfrm>
            <a:prstGeom prst="rect">
              <a:avLst/>
            </a:prstGeom>
          </p:spPr>
          <p:txBody>
            <a:bodyPr lIns="50800" tIns="50800" rIns="50800" bIns="50800" rtlCol="0" anchor="ctr"/>
            <a:lstStyle/>
            <a:p>
              <a:pPr algn="ctr">
                <a:lnSpc>
                  <a:spcPts val="2239"/>
                </a:lnSpc>
              </a:pPr>
              <a:endParaRPr/>
            </a:p>
          </p:txBody>
        </p:sp>
      </p:grpSp>
      <p:sp>
        <p:nvSpPr>
          <p:cNvPr id="9" name="TextBox 9"/>
          <p:cNvSpPr txBox="1"/>
          <p:nvPr/>
        </p:nvSpPr>
        <p:spPr>
          <a:xfrm>
            <a:off x="1838469" y="710184"/>
            <a:ext cx="3272777" cy="318516"/>
          </a:xfrm>
          <a:prstGeom prst="rect">
            <a:avLst/>
          </a:prstGeom>
        </p:spPr>
        <p:txBody>
          <a:bodyPr lIns="0" tIns="0" rIns="0" bIns="0" rtlCol="0" anchor="t">
            <a:spAutoFit/>
          </a:bodyPr>
          <a:lstStyle/>
          <a:p>
            <a:pPr algn="l">
              <a:lnSpc>
                <a:spcPts val="2562"/>
              </a:lnSpc>
            </a:pPr>
            <a:r>
              <a:rPr lang="en-US" sz="2100">
                <a:solidFill>
                  <a:srgbClr val="1D9398"/>
                </a:solidFill>
                <a:latin typeface="Montserrat Classic"/>
                <a:ea typeface="Montserrat Classic"/>
                <a:cs typeface="Montserrat Classic"/>
                <a:sym typeface="Montserrat Classic"/>
              </a:rPr>
              <a:t>TranspoMaster</a:t>
            </a:r>
          </a:p>
        </p:txBody>
      </p:sp>
      <p:sp>
        <p:nvSpPr>
          <p:cNvPr id="10" name="TextBox 10"/>
          <p:cNvSpPr txBox="1"/>
          <p:nvPr/>
        </p:nvSpPr>
        <p:spPr>
          <a:xfrm>
            <a:off x="228044" y="2166620"/>
            <a:ext cx="7415078" cy="2018031"/>
          </a:xfrm>
          <a:prstGeom prst="rect">
            <a:avLst/>
          </a:prstGeom>
        </p:spPr>
        <p:txBody>
          <a:bodyPr lIns="0" tIns="0" rIns="0" bIns="0" rtlCol="0" anchor="t">
            <a:spAutoFit/>
          </a:bodyPr>
          <a:lstStyle/>
          <a:p>
            <a:pPr algn="ctr">
              <a:lnSpc>
                <a:spcPts val="7360"/>
              </a:lnSpc>
            </a:pPr>
            <a:r>
              <a:rPr lang="en-US" sz="8000">
                <a:solidFill>
                  <a:srgbClr val="FFFFFF"/>
                </a:solidFill>
                <a:latin typeface="Poppins Semi-Bold"/>
                <a:ea typeface="Poppins Semi-Bold"/>
                <a:cs typeface="Poppins Semi-Bold"/>
                <a:sym typeface="Poppins Semi-Bold"/>
              </a:rPr>
              <a:t>Inventory Management</a:t>
            </a:r>
          </a:p>
        </p:txBody>
      </p:sp>
      <p:sp>
        <p:nvSpPr>
          <p:cNvPr id="11" name="TextBox 11"/>
          <p:cNvSpPr txBox="1"/>
          <p:nvPr/>
        </p:nvSpPr>
        <p:spPr>
          <a:xfrm>
            <a:off x="896901" y="4330237"/>
            <a:ext cx="6077363" cy="4377689"/>
          </a:xfrm>
          <a:prstGeom prst="rect">
            <a:avLst/>
          </a:prstGeom>
        </p:spPr>
        <p:txBody>
          <a:bodyPr lIns="0" tIns="0" rIns="0" bIns="0" rtlCol="0" anchor="t">
            <a:spAutoFit/>
          </a:bodyPr>
          <a:lstStyle/>
          <a:p>
            <a:pPr algn="just">
              <a:lnSpc>
                <a:spcPts val="3150"/>
              </a:lnSpc>
            </a:pPr>
            <a:r>
              <a:rPr lang="en-US" sz="2100">
                <a:solidFill>
                  <a:srgbClr val="FFFFFF"/>
                </a:solidFill>
                <a:latin typeface="Montserrat"/>
                <a:ea typeface="Montserrat"/>
                <a:cs typeface="Montserrat"/>
                <a:sym typeface="Montserrat"/>
              </a:rPr>
              <a:t>Our advanced inventory management system empowers businesses to efficiently track and manage their goods across the entire supply chain. By leveraging real-time data and analytics, it enables precise inventory control, reducing the risk of overstocking or stockouts. Seamless integration with your existing platforms ensures a streamlined workflow, enhancing overall operational efficiency and customer satisfaction.</a:t>
            </a:r>
          </a:p>
        </p:txBody>
      </p:sp>
      <p:sp>
        <p:nvSpPr>
          <p:cNvPr id="12" name="TextBox 12"/>
          <p:cNvSpPr txBox="1"/>
          <p:nvPr/>
        </p:nvSpPr>
        <p:spPr>
          <a:xfrm>
            <a:off x="8094717" y="6490507"/>
            <a:ext cx="4280745" cy="2777489"/>
          </a:xfrm>
          <a:prstGeom prst="rect">
            <a:avLst/>
          </a:prstGeom>
        </p:spPr>
        <p:txBody>
          <a:bodyPr lIns="0" tIns="0" rIns="0" bIns="0" rtlCol="0" anchor="t">
            <a:spAutoFit/>
          </a:bodyPr>
          <a:lstStyle/>
          <a:p>
            <a:pPr algn="l">
              <a:lnSpc>
                <a:spcPts val="3150"/>
              </a:lnSpc>
            </a:pPr>
            <a:r>
              <a:rPr lang="en-US" sz="2100">
                <a:solidFill>
                  <a:srgbClr val="FFFFFF"/>
                </a:solidFill>
                <a:latin typeface="Montserrat"/>
                <a:ea typeface="Montserrat"/>
                <a:cs typeface="Montserrat"/>
                <a:sym typeface="Montserrat"/>
              </a:rPr>
              <a:t>With real-time updates, automated alerts, and seamless integration with existing systems, you can minimize errors, reduce overhead costs, and ensure that your inventory is always optimized.</a:t>
            </a:r>
          </a:p>
        </p:txBody>
      </p:sp>
      <p:sp>
        <p:nvSpPr>
          <p:cNvPr id="13" name="TextBox 13"/>
          <p:cNvSpPr txBox="1"/>
          <p:nvPr/>
        </p:nvSpPr>
        <p:spPr>
          <a:xfrm>
            <a:off x="13499412" y="6490507"/>
            <a:ext cx="4280745" cy="2777489"/>
          </a:xfrm>
          <a:prstGeom prst="rect">
            <a:avLst/>
          </a:prstGeom>
        </p:spPr>
        <p:txBody>
          <a:bodyPr lIns="0" tIns="0" rIns="0" bIns="0" rtlCol="0" anchor="t">
            <a:spAutoFit/>
          </a:bodyPr>
          <a:lstStyle/>
          <a:p>
            <a:pPr algn="l">
              <a:lnSpc>
                <a:spcPts val="3150"/>
              </a:lnSpc>
            </a:pPr>
            <a:r>
              <a:rPr lang="en-US" sz="2100">
                <a:solidFill>
                  <a:srgbClr val="FFFFFF"/>
                </a:solidFill>
                <a:latin typeface="Montserrat"/>
                <a:ea typeface="Montserrat"/>
                <a:cs typeface="Montserrat"/>
                <a:sym typeface="Montserrat"/>
              </a:rPr>
              <a:t>Whether it's managing stock levels, handling returns, or forecasting demand, our solution provides the tools you need to keep your operations running smoothly and your customers satisfied.</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5272C"/>
        </a:solidFill>
        <a:effectLst/>
      </p:bgPr>
    </p:bg>
    <p:spTree>
      <p:nvGrpSpPr>
        <p:cNvPr id="1" name=""/>
        <p:cNvGrpSpPr/>
        <p:nvPr/>
      </p:nvGrpSpPr>
      <p:grpSpPr>
        <a:xfrm>
          <a:off x="0" y="0"/>
          <a:ext cx="0" cy="0"/>
          <a:chOff x="0" y="0"/>
          <a:chExt cx="0" cy="0"/>
        </a:xfrm>
      </p:grpSpPr>
      <p:grpSp>
        <p:nvGrpSpPr>
          <p:cNvPr id="2" name="Group 2"/>
          <p:cNvGrpSpPr/>
          <p:nvPr/>
        </p:nvGrpSpPr>
        <p:grpSpPr>
          <a:xfrm>
            <a:off x="1207590" y="339229"/>
            <a:ext cx="6984039" cy="2197850"/>
            <a:chOff x="0" y="0"/>
            <a:chExt cx="1839418" cy="578858"/>
          </a:xfrm>
        </p:grpSpPr>
        <p:sp>
          <p:nvSpPr>
            <p:cNvPr id="3" name="Freeform 3"/>
            <p:cNvSpPr/>
            <p:nvPr/>
          </p:nvSpPr>
          <p:spPr>
            <a:xfrm>
              <a:off x="0" y="0"/>
              <a:ext cx="1839418" cy="578858"/>
            </a:xfrm>
            <a:custGeom>
              <a:avLst/>
              <a:gdLst/>
              <a:ahLst/>
              <a:cxnLst/>
              <a:rect l="l" t="t" r="r" b="b"/>
              <a:pathLst>
                <a:path w="1839418" h="578858">
                  <a:moveTo>
                    <a:pt x="0" y="0"/>
                  </a:moveTo>
                  <a:lnTo>
                    <a:pt x="1839418" y="0"/>
                  </a:lnTo>
                  <a:lnTo>
                    <a:pt x="1839418" y="578858"/>
                  </a:lnTo>
                  <a:lnTo>
                    <a:pt x="0" y="578858"/>
                  </a:lnTo>
                  <a:close/>
                </a:path>
              </a:pathLst>
            </a:custGeom>
            <a:solidFill>
              <a:srgbClr val="1D9398"/>
            </a:solidFill>
          </p:spPr>
        </p:sp>
        <p:sp>
          <p:nvSpPr>
            <p:cNvPr id="4" name="TextBox 4"/>
            <p:cNvSpPr txBox="1"/>
            <p:nvPr/>
          </p:nvSpPr>
          <p:spPr>
            <a:xfrm>
              <a:off x="0" y="-28575"/>
              <a:ext cx="1839418" cy="607433"/>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a:off x="1207590" y="1802653"/>
            <a:ext cx="6984039" cy="8121088"/>
            <a:chOff x="0" y="0"/>
            <a:chExt cx="9312052" cy="10828117"/>
          </a:xfrm>
        </p:grpSpPr>
        <p:pic>
          <p:nvPicPr>
            <p:cNvPr id="6" name="Picture 6"/>
            <p:cNvPicPr>
              <a:picLocks noChangeAspect="1"/>
            </p:cNvPicPr>
            <p:nvPr/>
          </p:nvPicPr>
          <p:blipFill>
            <a:blip r:embed="rId2"/>
            <a:srcRect l="3616" r="3616"/>
            <a:stretch>
              <a:fillRect/>
            </a:stretch>
          </p:blipFill>
          <p:spPr>
            <a:xfrm>
              <a:off x="0" y="0"/>
              <a:ext cx="9312052" cy="10828117"/>
            </a:xfrm>
            <a:prstGeom prst="rect">
              <a:avLst/>
            </a:prstGeom>
          </p:spPr>
        </p:pic>
      </p:grpSp>
      <p:sp>
        <p:nvSpPr>
          <p:cNvPr id="7" name="Freeform 7"/>
          <p:cNvSpPr/>
          <p:nvPr/>
        </p:nvSpPr>
        <p:spPr>
          <a:xfrm>
            <a:off x="16833765" y="219850"/>
            <a:ext cx="1159176" cy="1146530"/>
          </a:xfrm>
          <a:custGeom>
            <a:avLst/>
            <a:gdLst/>
            <a:ahLst/>
            <a:cxnLst/>
            <a:rect l="l" t="t" r="r" b="b"/>
            <a:pathLst>
              <a:path w="1159176" h="1146530">
                <a:moveTo>
                  <a:pt x="0" y="0"/>
                </a:moveTo>
                <a:lnTo>
                  <a:pt x="1159176" y="0"/>
                </a:lnTo>
                <a:lnTo>
                  <a:pt x="1159176" y="1146530"/>
                </a:lnTo>
                <a:lnTo>
                  <a:pt x="0" y="11465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207590" y="9545970"/>
            <a:ext cx="6984039" cy="347700"/>
            <a:chOff x="0" y="0"/>
            <a:chExt cx="6903913" cy="343711"/>
          </a:xfrm>
        </p:grpSpPr>
        <p:sp>
          <p:nvSpPr>
            <p:cNvPr id="9" name="Freeform 9"/>
            <p:cNvSpPr/>
            <p:nvPr/>
          </p:nvSpPr>
          <p:spPr>
            <a:xfrm>
              <a:off x="0" y="0"/>
              <a:ext cx="6903913" cy="343711"/>
            </a:xfrm>
            <a:custGeom>
              <a:avLst/>
              <a:gdLst/>
              <a:ahLst/>
              <a:cxnLst/>
              <a:rect l="l" t="t" r="r" b="b"/>
              <a:pathLst>
                <a:path w="6903913" h="343711">
                  <a:moveTo>
                    <a:pt x="0" y="0"/>
                  </a:moveTo>
                  <a:lnTo>
                    <a:pt x="6903913" y="0"/>
                  </a:lnTo>
                  <a:lnTo>
                    <a:pt x="6903913" y="343711"/>
                  </a:lnTo>
                  <a:lnTo>
                    <a:pt x="0" y="343711"/>
                  </a:lnTo>
                  <a:close/>
                </a:path>
              </a:pathLst>
            </a:custGeom>
            <a:solidFill>
              <a:srgbClr val="1D9398"/>
            </a:solidFill>
          </p:spPr>
        </p:sp>
        <p:sp>
          <p:nvSpPr>
            <p:cNvPr id="10" name="TextBox 10"/>
            <p:cNvSpPr txBox="1"/>
            <p:nvPr/>
          </p:nvSpPr>
          <p:spPr>
            <a:xfrm>
              <a:off x="0" y="-28575"/>
              <a:ext cx="6903913" cy="372286"/>
            </a:xfrm>
            <a:prstGeom prst="rect">
              <a:avLst/>
            </a:prstGeom>
          </p:spPr>
          <p:txBody>
            <a:bodyPr lIns="50800" tIns="50800" rIns="50800" bIns="50800" rtlCol="0" anchor="ctr"/>
            <a:lstStyle/>
            <a:p>
              <a:pPr algn="ctr">
                <a:lnSpc>
                  <a:spcPts val="2239"/>
                </a:lnSpc>
              </a:pPr>
              <a:endParaRPr/>
            </a:p>
          </p:txBody>
        </p:sp>
      </p:grpSp>
      <p:sp>
        <p:nvSpPr>
          <p:cNvPr id="11" name="Freeform 11"/>
          <p:cNvSpPr/>
          <p:nvPr/>
        </p:nvSpPr>
        <p:spPr>
          <a:xfrm>
            <a:off x="1635981" y="9499559"/>
            <a:ext cx="476239" cy="440521"/>
          </a:xfrm>
          <a:custGeom>
            <a:avLst/>
            <a:gdLst/>
            <a:ahLst/>
            <a:cxnLst/>
            <a:rect l="l" t="t" r="r" b="b"/>
            <a:pathLst>
              <a:path w="476239" h="440521">
                <a:moveTo>
                  <a:pt x="0" y="0"/>
                </a:moveTo>
                <a:lnTo>
                  <a:pt x="476240" y="0"/>
                </a:lnTo>
                <a:lnTo>
                  <a:pt x="476240" y="440522"/>
                </a:lnTo>
                <a:lnTo>
                  <a:pt x="0" y="4405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0605667" y="1561978"/>
            <a:ext cx="6923020" cy="1831219"/>
          </a:xfrm>
          <a:prstGeom prst="rect">
            <a:avLst/>
          </a:prstGeom>
        </p:spPr>
        <p:txBody>
          <a:bodyPr lIns="0" tIns="0" rIns="0" bIns="0" rtlCol="0" anchor="t">
            <a:spAutoFit/>
          </a:bodyPr>
          <a:lstStyle/>
          <a:p>
            <a:pPr algn="l">
              <a:lnSpc>
                <a:spcPts val="6716"/>
              </a:lnSpc>
            </a:pPr>
            <a:r>
              <a:rPr lang="en-US" sz="7300">
                <a:solidFill>
                  <a:srgbClr val="FFFFFF"/>
                </a:solidFill>
                <a:latin typeface="Poppins Semi-Bold"/>
                <a:ea typeface="Poppins Semi-Bold"/>
                <a:cs typeface="Poppins Semi-Bold"/>
                <a:sym typeface="Poppins Semi-Bold"/>
              </a:rPr>
              <a:t>Shipment Tracking</a:t>
            </a:r>
          </a:p>
        </p:txBody>
      </p:sp>
      <p:sp>
        <p:nvSpPr>
          <p:cNvPr id="13" name="TextBox 13"/>
          <p:cNvSpPr txBox="1"/>
          <p:nvPr/>
        </p:nvSpPr>
        <p:spPr>
          <a:xfrm>
            <a:off x="10605667" y="4529405"/>
            <a:ext cx="5729142" cy="4088795"/>
          </a:xfrm>
          <a:prstGeom prst="rect">
            <a:avLst/>
          </a:prstGeom>
        </p:spPr>
        <p:txBody>
          <a:bodyPr lIns="0" tIns="0" rIns="0" bIns="0" rtlCol="0" anchor="t">
            <a:spAutoFit/>
          </a:bodyPr>
          <a:lstStyle/>
          <a:p>
            <a:pPr algn="l">
              <a:lnSpc>
                <a:spcPts val="2696"/>
              </a:lnSpc>
            </a:pPr>
            <a:r>
              <a:rPr lang="en-US" sz="1797">
                <a:solidFill>
                  <a:srgbClr val="FFFFFF"/>
                </a:solidFill>
                <a:latin typeface="Montserrat"/>
                <a:ea typeface="Montserrat"/>
                <a:cs typeface="Montserrat"/>
                <a:sym typeface="Montserrat"/>
              </a:rPr>
              <a:t>Our shipment tracking system offers reliable and up-to-date information on the status of your goods. While real-time tracking is our goal, our current solution ensures that you receive accurate and timely updates as data is fetched from our backend systems. This approach allows you to monitor shipments at key intervals, keeping you informed of crucial stages in the delivery process. With regular status updates, you can maintain visibility over your logistics operations and provide your customers with dependable information on their shipments.</a:t>
            </a:r>
          </a:p>
        </p:txBody>
      </p:sp>
      <p:sp>
        <p:nvSpPr>
          <p:cNvPr id="14" name="TextBox 14"/>
          <p:cNvSpPr txBox="1"/>
          <p:nvPr/>
        </p:nvSpPr>
        <p:spPr>
          <a:xfrm>
            <a:off x="10646253" y="3988147"/>
            <a:ext cx="3694889" cy="314325"/>
          </a:xfrm>
          <a:prstGeom prst="rect">
            <a:avLst/>
          </a:prstGeom>
        </p:spPr>
        <p:txBody>
          <a:bodyPr lIns="0" tIns="0" rIns="0" bIns="0" rtlCol="0" anchor="t">
            <a:spAutoFit/>
          </a:bodyPr>
          <a:lstStyle/>
          <a:p>
            <a:pPr algn="l">
              <a:lnSpc>
                <a:spcPts val="2520"/>
              </a:lnSpc>
            </a:pPr>
            <a:r>
              <a:rPr lang="en-US" sz="2100">
                <a:solidFill>
                  <a:srgbClr val="1D9398"/>
                </a:solidFill>
                <a:latin typeface="Montserrat Bold"/>
                <a:ea typeface="Montserrat Bold"/>
                <a:cs typeface="Montserrat Bold"/>
                <a:sym typeface="Montserrat Bold"/>
              </a:rPr>
              <a:t>Our Special Services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5272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579994"/>
            <a:ext cx="3944617" cy="3525406"/>
            <a:chOff x="0" y="0"/>
            <a:chExt cx="1038911" cy="928502"/>
          </a:xfrm>
        </p:grpSpPr>
        <p:sp>
          <p:nvSpPr>
            <p:cNvPr id="3" name="Freeform 3"/>
            <p:cNvSpPr/>
            <p:nvPr/>
          </p:nvSpPr>
          <p:spPr>
            <a:xfrm>
              <a:off x="0" y="0"/>
              <a:ext cx="1038911" cy="928502"/>
            </a:xfrm>
            <a:custGeom>
              <a:avLst/>
              <a:gdLst/>
              <a:ahLst/>
              <a:cxnLst/>
              <a:rect l="l" t="t" r="r" b="b"/>
              <a:pathLst>
                <a:path w="1038911" h="928502">
                  <a:moveTo>
                    <a:pt x="0" y="0"/>
                  </a:moveTo>
                  <a:lnTo>
                    <a:pt x="1038911" y="0"/>
                  </a:lnTo>
                  <a:lnTo>
                    <a:pt x="1038911" y="928502"/>
                  </a:lnTo>
                  <a:lnTo>
                    <a:pt x="0" y="928502"/>
                  </a:lnTo>
                  <a:close/>
                </a:path>
              </a:pathLst>
            </a:custGeom>
            <a:solidFill>
              <a:srgbClr val="1D9398"/>
            </a:solidFill>
          </p:spPr>
        </p:sp>
        <p:sp>
          <p:nvSpPr>
            <p:cNvPr id="4" name="TextBox 4"/>
            <p:cNvSpPr txBox="1"/>
            <p:nvPr/>
          </p:nvSpPr>
          <p:spPr>
            <a:xfrm>
              <a:off x="0" y="-28575"/>
              <a:ext cx="1038911" cy="957077"/>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a:off x="0" y="5334190"/>
            <a:ext cx="4973317" cy="4952810"/>
            <a:chOff x="0" y="0"/>
            <a:chExt cx="6631089" cy="6603747"/>
          </a:xfrm>
        </p:grpSpPr>
        <p:pic>
          <p:nvPicPr>
            <p:cNvPr id="6" name="Picture 6"/>
            <p:cNvPicPr>
              <a:picLocks noChangeAspect="1"/>
            </p:cNvPicPr>
            <p:nvPr/>
          </p:nvPicPr>
          <p:blipFill>
            <a:blip r:embed="rId2"/>
            <a:srcRect l="15598" r="15598"/>
            <a:stretch>
              <a:fillRect/>
            </a:stretch>
          </p:blipFill>
          <p:spPr>
            <a:xfrm>
              <a:off x="0" y="0"/>
              <a:ext cx="6631089" cy="6603747"/>
            </a:xfrm>
            <a:prstGeom prst="rect">
              <a:avLst/>
            </a:prstGeom>
          </p:spPr>
        </p:pic>
      </p:grpSp>
      <p:grpSp>
        <p:nvGrpSpPr>
          <p:cNvPr id="7" name="Group 7"/>
          <p:cNvGrpSpPr/>
          <p:nvPr/>
        </p:nvGrpSpPr>
        <p:grpSpPr>
          <a:xfrm>
            <a:off x="5216124" y="0"/>
            <a:ext cx="4221421" cy="8517895"/>
            <a:chOff x="0" y="0"/>
            <a:chExt cx="5628562" cy="11357194"/>
          </a:xfrm>
        </p:grpSpPr>
        <p:pic>
          <p:nvPicPr>
            <p:cNvPr id="8" name="Picture 8"/>
            <p:cNvPicPr>
              <a:picLocks noChangeAspect="1"/>
            </p:cNvPicPr>
            <p:nvPr/>
          </p:nvPicPr>
          <p:blipFill>
            <a:blip r:embed="rId3"/>
            <a:srcRect l="33510" r="33510"/>
            <a:stretch>
              <a:fillRect/>
            </a:stretch>
          </p:blipFill>
          <p:spPr>
            <a:xfrm>
              <a:off x="0" y="0"/>
              <a:ext cx="5628562" cy="11357194"/>
            </a:xfrm>
            <a:prstGeom prst="rect">
              <a:avLst/>
            </a:prstGeom>
          </p:spPr>
        </p:pic>
      </p:grpSp>
      <p:sp>
        <p:nvSpPr>
          <p:cNvPr id="9" name="Freeform 9"/>
          <p:cNvSpPr/>
          <p:nvPr/>
        </p:nvSpPr>
        <p:spPr>
          <a:xfrm>
            <a:off x="16833765" y="219850"/>
            <a:ext cx="1159176" cy="1146530"/>
          </a:xfrm>
          <a:custGeom>
            <a:avLst/>
            <a:gdLst/>
            <a:ahLst/>
            <a:cxnLst/>
            <a:rect l="l" t="t" r="r" b="b"/>
            <a:pathLst>
              <a:path w="1159176" h="1146530">
                <a:moveTo>
                  <a:pt x="0" y="0"/>
                </a:moveTo>
                <a:lnTo>
                  <a:pt x="1159176" y="0"/>
                </a:lnTo>
                <a:lnTo>
                  <a:pt x="1159176" y="1146530"/>
                </a:lnTo>
                <a:lnTo>
                  <a:pt x="0" y="11465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0238673" y="4436745"/>
            <a:ext cx="822233" cy="822233"/>
            <a:chOff x="0" y="0"/>
            <a:chExt cx="1096311" cy="1096311"/>
          </a:xfrm>
        </p:grpSpPr>
        <p:grpSp>
          <p:nvGrpSpPr>
            <p:cNvPr id="11" name="Group 11"/>
            <p:cNvGrpSpPr/>
            <p:nvPr/>
          </p:nvGrpSpPr>
          <p:grpSpPr>
            <a:xfrm>
              <a:off x="0" y="0"/>
              <a:ext cx="1096311" cy="1096311"/>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D9398"/>
              </a:solidFill>
            </p:spPr>
          </p:sp>
          <p:sp>
            <p:nvSpPr>
              <p:cNvPr id="13" name="TextBox 13"/>
              <p:cNvSpPr txBox="1"/>
              <p:nvPr/>
            </p:nvSpPr>
            <p:spPr>
              <a:xfrm>
                <a:off x="0" y="-28575"/>
                <a:ext cx="812800" cy="841375"/>
              </a:xfrm>
              <a:prstGeom prst="rect">
                <a:avLst/>
              </a:prstGeom>
            </p:spPr>
            <p:txBody>
              <a:bodyPr lIns="50800" tIns="50800" rIns="50800" bIns="50800" rtlCol="0" anchor="ctr"/>
              <a:lstStyle/>
              <a:p>
                <a:pPr algn="ctr">
                  <a:lnSpc>
                    <a:spcPts val="2239"/>
                  </a:lnSpc>
                </a:pPr>
                <a:endParaRPr/>
              </a:p>
            </p:txBody>
          </p:sp>
        </p:grpSp>
        <p:sp>
          <p:nvSpPr>
            <p:cNvPr id="14" name="TextBox 14"/>
            <p:cNvSpPr txBox="1"/>
            <p:nvPr/>
          </p:nvSpPr>
          <p:spPr>
            <a:xfrm>
              <a:off x="142752" y="297838"/>
              <a:ext cx="810807" cy="491109"/>
            </a:xfrm>
            <a:prstGeom prst="rect">
              <a:avLst/>
            </a:prstGeom>
          </p:spPr>
          <p:txBody>
            <a:bodyPr lIns="0" tIns="0" rIns="0" bIns="0" rtlCol="0" anchor="t">
              <a:spAutoFit/>
            </a:bodyPr>
            <a:lstStyle/>
            <a:p>
              <a:pPr algn="ctr">
                <a:lnSpc>
                  <a:spcPts val="2736"/>
                </a:lnSpc>
              </a:pPr>
              <a:r>
                <a:rPr lang="en-US" sz="2400">
                  <a:solidFill>
                    <a:srgbClr val="FFFFFF"/>
                  </a:solidFill>
                  <a:latin typeface="Poppins Semi-Bold"/>
                  <a:ea typeface="Poppins Semi-Bold"/>
                  <a:cs typeface="Poppins Semi-Bold"/>
                  <a:sym typeface="Poppins Semi-Bold"/>
                </a:rPr>
                <a:t>01</a:t>
              </a:r>
            </a:p>
          </p:txBody>
        </p:sp>
      </p:grpSp>
      <p:grpSp>
        <p:nvGrpSpPr>
          <p:cNvPr id="15" name="Group 15"/>
          <p:cNvGrpSpPr/>
          <p:nvPr/>
        </p:nvGrpSpPr>
        <p:grpSpPr>
          <a:xfrm>
            <a:off x="10238673" y="6297211"/>
            <a:ext cx="822233" cy="822233"/>
            <a:chOff x="0" y="0"/>
            <a:chExt cx="1096311" cy="1096311"/>
          </a:xfrm>
        </p:grpSpPr>
        <p:grpSp>
          <p:nvGrpSpPr>
            <p:cNvPr id="16" name="Group 16"/>
            <p:cNvGrpSpPr/>
            <p:nvPr/>
          </p:nvGrpSpPr>
          <p:grpSpPr>
            <a:xfrm>
              <a:off x="0" y="0"/>
              <a:ext cx="1096311" cy="1096311"/>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D9398"/>
              </a:solidFill>
            </p:spPr>
          </p:sp>
          <p:sp>
            <p:nvSpPr>
              <p:cNvPr id="18" name="TextBox 18"/>
              <p:cNvSpPr txBox="1"/>
              <p:nvPr/>
            </p:nvSpPr>
            <p:spPr>
              <a:xfrm>
                <a:off x="0" y="-28575"/>
                <a:ext cx="812800" cy="841375"/>
              </a:xfrm>
              <a:prstGeom prst="rect">
                <a:avLst/>
              </a:prstGeom>
            </p:spPr>
            <p:txBody>
              <a:bodyPr lIns="50800" tIns="50800" rIns="50800" bIns="50800" rtlCol="0" anchor="ctr"/>
              <a:lstStyle/>
              <a:p>
                <a:pPr algn="ctr">
                  <a:lnSpc>
                    <a:spcPts val="2239"/>
                  </a:lnSpc>
                </a:pPr>
                <a:endParaRPr/>
              </a:p>
            </p:txBody>
          </p:sp>
        </p:grpSp>
        <p:sp>
          <p:nvSpPr>
            <p:cNvPr id="19" name="TextBox 19"/>
            <p:cNvSpPr txBox="1"/>
            <p:nvPr/>
          </p:nvSpPr>
          <p:spPr>
            <a:xfrm>
              <a:off x="142752" y="297838"/>
              <a:ext cx="810807" cy="491109"/>
            </a:xfrm>
            <a:prstGeom prst="rect">
              <a:avLst/>
            </a:prstGeom>
          </p:spPr>
          <p:txBody>
            <a:bodyPr lIns="0" tIns="0" rIns="0" bIns="0" rtlCol="0" anchor="t">
              <a:spAutoFit/>
            </a:bodyPr>
            <a:lstStyle/>
            <a:p>
              <a:pPr algn="ctr">
                <a:lnSpc>
                  <a:spcPts val="2736"/>
                </a:lnSpc>
              </a:pPr>
              <a:r>
                <a:rPr lang="en-US" sz="2400">
                  <a:solidFill>
                    <a:srgbClr val="FFFFFF"/>
                  </a:solidFill>
                  <a:latin typeface="Poppins Semi-Bold"/>
                  <a:ea typeface="Poppins Semi-Bold"/>
                  <a:cs typeface="Poppins Semi-Bold"/>
                  <a:sym typeface="Poppins Semi-Bold"/>
                </a:rPr>
                <a:t>02</a:t>
              </a:r>
            </a:p>
          </p:txBody>
        </p:sp>
      </p:grpSp>
      <p:grpSp>
        <p:nvGrpSpPr>
          <p:cNvPr id="20" name="Group 20"/>
          <p:cNvGrpSpPr/>
          <p:nvPr/>
        </p:nvGrpSpPr>
        <p:grpSpPr>
          <a:xfrm>
            <a:off x="10238673" y="8031993"/>
            <a:ext cx="822233" cy="822233"/>
            <a:chOff x="0" y="0"/>
            <a:chExt cx="1096311" cy="1096311"/>
          </a:xfrm>
        </p:grpSpPr>
        <p:grpSp>
          <p:nvGrpSpPr>
            <p:cNvPr id="21" name="Group 21"/>
            <p:cNvGrpSpPr/>
            <p:nvPr/>
          </p:nvGrpSpPr>
          <p:grpSpPr>
            <a:xfrm>
              <a:off x="0" y="0"/>
              <a:ext cx="1096311" cy="1096311"/>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D9398"/>
              </a:solidFill>
            </p:spPr>
          </p:sp>
          <p:sp>
            <p:nvSpPr>
              <p:cNvPr id="23" name="TextBox 23"/>
              <p:cNvSpPr txBox="1"/>
              <p:nvPr/>
            </p:nvSpPr>
            <p:spPr>
              <a:xfrm>
                <a:off x="0" y="-28575"/>
                <a:ext cx="812800" cy="841375"/>
              </a:xfrm>
              <a:prstGeom prst="rect">
                <a:avLst/>
              </a:prstGeom>
            </p:spPr>
            <p:txBody>
              <a:bodyPr lIns="50800" tIns="50800" rIns="50800" bIns="50800" rtlCol="0" anchor="ctr"/>
              <a:lstStyle/>
              <a:p>
                <a:pPr algn="ctr">
                  <a:lnSpc>
                    <a:spcPts val="2239"/>
                  </a:lnSpc>
                </a:pPr>
                <a:endParaRPr/>
              </a:p>
            </p:txBody>
          </p:sp>
        </p:grpSp>
        <p:sp>
          <p:nvSpPr>
            <p:cNvPr id="24" name="TextBox 24"/>
            <p:cNvSpPr txBox="1"/>
            <p:nvPr/>
          </p:nvSpPr>
          <p:spPr>
            <a:xfrm>
              <a:off x="142752" y="297838"/>
              <a:ext cx="810807" cy="491109"/>
            </a:xfrm>
            <a:prstGeom prst="rect">
              <a:avLst/>
            </a:prstGeom>
          </p:spPr>
          <p:txBody>
            <a:bodyPr lIns="0" tIns="0" rIns="0" bIns="0" rtlCol="0" anchor="t">
              <a:spAutoFit/>
            </a:bodyPr>
            <a:lstStyle/>
            <a:p>
              <a:pPr algn="ctr">
                <a:lnSpc>
                  <a:spcPts val="2736"/>
                </a:lnSpc>
              </a:pPr>
              <a:r>
                <a:rPr lang="en-US" sz="2400">
                  <a:solidFill>
                    <a:srgbClr val="FFFFFF"/>
                  </a:solidFill>
                  <a:latin typeface="Poppins Semi-Bold"/>
                  <a:ea typeface="Poppins Semi-Bold"/>
                  <a:cs typeface="Poppins Semi-Bold"/>
                  <a:sym typeface="Poppins Semi-Bold"/>
                </a:rPr>
                <a:t>03</a:t>
              </a:r>
            </a:p>
          </p:txBody>
        </p:sp>
      </p:grpSp>
      <p:sp>
        <p:nvSpPr>
          <p:cNvPr id="25" name="TextBox 25"/>
          <p:cNvSpPr txBox="1"/>
          <p:nvPr/>
        </p:nvSpPr>
        <p:spPr>
          <a:xfrm>
            <a:off x="9944295" y="975640"/>
            <a:ext cx="8048646" cy="2771780"/>
          </a:xfrm>
          <a:prstGeom prst="rect">
            <a:avLst/>
          </a:prstGeom>
        </p:spPr>
        <p:txBody>
          <a:bodyPr lIns="0" tIns="0" rIns="0" bIns="0" rtlCol="0" anchor="t">
            <a:spAutoFit/>
          </a:bodyPr>
          <a:lstStyle/>
          <a:p>
            <a:pPr algn="l">
              <a:lnSpc>
                <a:spcPts val="6900"/>
              </a:lnSpc>
            </a:pPr>
            <a:r>
              <a:rPr lang="en-US" sz="7500">
                <a:solidFill>
                  <a:srgbClr val="FFFFFF"/>
                </a:solidFill>
                <a:latin typeface="Poppins Semi-Bold"/>
                <a:ea typeface="Poppins Semi-Bold"/>
                <a:cs typeface="Poppins Semi-Bold"/>
                <a:sym typeface="Poppins Semi-Bold"/>
              </a:rPr>
              <a:t>Transportation Solutions: Land, Water, and Air</a:t>
            </a:r>
          </a:p>
        </p:txBody>
      </p:sp>
      <p:sp>
        <p:nvSpPr>
          <p:cNvPr id="26" name="TextBox 26"/>
          <p:cNvSpPr txBox="1"/>
          <p:nvPr/>
        </p:nvSpPr>
        <p:spPr>
          <a:xfrm>
            <a:off x="11406095" y="4291680"/>
            <a:ext cx="4065040" cy="314325"/>
          </a:xfrm>
          <a:prstGeom prst="rect">
            <a:avLst/>
          </a:prstGeom>
        </p:spPr>
        <p:txBody>
          <a:bodyPr lIns="0" tIns="0" rIns="0" bIns="0" rtlCol="0" anchor="t">
            <a:spAutoFit/>
          </a:bodyPr>
          <a:lstStyle/>
          <a:p>
            <a:pPr algn="l">
              <a:lnSpc>
                <a:spcPts val="2520"/>
              </a:lnSpc>
            </a:pPr>
            <a:r>
              <a:rPr lang="en-US" sz="2100">
                <a:solidFill>
                  <a:srgbClr val="1D9398"/>
                </a:solidFill>
                <a:latin typeface="Montserrat Bold"/>
                <a:ea typeface="Montserrat Bold"/>
                <a:cs typeface="Montserrat Bold"/>
                <a:sym typeface="Montserrat Bold"/>
              </a:rPr>
              <a:t>Land Transport</a:t>
            </a:r>
          </a:p>
        </p:txBody>
      </p:sp>
      <p:sp>
        <p:nvSpPr>
          <p:cNvPr id="27" name="TextBox 27"/>
          <p:cNvSpPr txBox="1"/>
          <p:nvPr/>
        </p:nvSpPr>
        <p:spPr>
          <a:xfrm>
            <a:off x="11406095" y="6189043"/>
            <a:ext cx="4065040" cy="314325"/>
          </a:xfrm>
          <a:prstGeom prst="rect">
            <a:avLst/>
          </a:prstGeom>
        </p:spPr>
        <p:txBody>
          <a:bodyPr lIns="0" tIns="0" rIns="0" bIns="0" rtlCol="0" anchor="t">
            <a:spAutoFit/>
          </a:bodyPr>
          <a:lstStyle/>
          <a:p>
            <a:pPr algn="l">
              <a:lnSpc>
                <a:spcPts val="2520"/>
              </a:lnSpc>
            </a:pPr>
            <a:r>
              <a:rPr lang="en-US" sz="2100">
                <a:solidFill>
                  <a:srgbClr val="1D9398"/>
                </a:solidFill>
                <a:latin typeface="Montserrat Bold"/>
                <a:ea typeface="Montserrat Bold"/>
                <a:cs typeface="Montserrat Bold"/>
                <a:sym typeface="Montserrat Bold"/>
              </a:rPr>
              <a:t>Water Transport</a:t>
            </a:r>
          </a:p>
        </p:txBody>
      </p:sp>
      <p:sp>
        <p:nvSpPr>
          <p:cNvPr id="28" name="TextBox 28"/>
          <p:cNvSpPr txBox="1"/>
          <p:nvPr/>
        </p:nvSpPr>
        <p:spPr>
          <a:xfrm>
            <a:off x="11406095" y="4806030"/>
            <a:ext cx="5619705" cy="860679"/>
          </a:xfrm>
          <a:prstGeom prst="rect">
            <a:avLst/>
          </a:prstGeom>
        </p:spPr>
        <p:txBody>
          <a:bodyPr lIns="0" tIns="0" rIns="0" bIns="0" rtlCol="0" anchor="t">
            <a:spAutoFit/>
          </a:bodyPr>
          <a:lstStyle/>
          <a:p>
            <a:pPr algn="l">
              <a:lnSpc>
                <a:spcPts val="2268"/>
              </a:lnSpc>
            </a:pPr>
            <a:r>
              <a:rPr lang="en-US" sz="2100">
                <a:solidFill>
                  <a:srgbClr val="FFFFFF"/>
                </a:solidFill>
                <a:latin typeface="Montserrat"/>
                <a:ea typeface="Montserrat"/>
                <a:cs typeface="Montserrat"/>
                <a:sym typeface="Montserrat"/>
              </a:rPr>
              <a:t>Our network ensures fast, secure delivery with optimized routes and reliable vehicles</a:t>
            </a:r>
          </a:p>
        </p:txBody>
      </p:sp>
      <p:sp>
        <p:nvSpPr>
          <p:cNvPr id="29" name="TextBox 29"/>
          <p:cNvSpPr txBox="1"/>
          <p:nvPr/>
        </p:nvSpPr>
        <p:spPr>
          <a:xfrm>
            <a:off x="11406095" y="6703393"/>
            <a:ext cx="5427669" cy="860679"/>
          </a:xfrm>
          <a:prstGeom prst="rect">
            <a:avLst/>
          </a:prstGeom>
        </p:spPr>
        <p:txBody>
          <a:bodyPr lIns="0" tIns="0" rIns="0" bIns="0" rtlCol="0" anchor="t">
            <a:spAutoFit/>
          </a:bodyPr>
          <a:lstStyle/>
          <a:p>
            <a:pPr algn="l">
              <a:lnSpc>
                <a:spcPts val="2268"/>
              </a:lnSpc>
            </a:pPr>
            <a:r>
              <a:rPr lang="en-US" sz="2100">
                <a:solidFill>
                  <a:srgbClr val="FFFFFF"/>
                </a:solidFill>
                <a:latin typeface="Montserrat"/>
                <a:ea typeface="Montserrat"/>
                <a:cs typeface="Montserrat"/>
                <a:sym typeface="Montserrat"/>
              </a:rPr>
              <a:t>Cost-effective global shipping with trusted carriers for safe, large-volume transport.</a:t>
            </a:r>
          </a:p>
        </p:txBody>
      </p:sp>
      <p:sp>
        <p:nvSpPr>
          <p:cNvPr id="30" name="TextBox 30"/>
          <p:cNvSpPr txBox="1"/>
          <p:nvPr/>
        </p:nvSpPr>
        <p:spPr>
          <a:xfrm>
            <a:off x="11406095" y="7810595"/>
            <a:ext cx="4065040" cy="314325"/>
          </a:xfrm>
          <a:prstGeom prst="rect">
            <a:avLst/>
          </a:prstGeom>
        </p:spPr>
        <p:txBody>
          <a:bodyPr lIns="0" tIns="0" rIns="0" bIns="0" rtlCol="0" anchor="t">
            <a:spAutoFit/>
          </a:bodyPr>
          <a:lstStyle/>
          <a:p>
            <a:pPr algn="l">
              <a:lnSpc>
                <a:spcPts val="2520"/>
              </a:lnSpc>
            </a:pPr>
            <a:r>
              <a:rPr lang="en-US" sz="2100">
                <a:solidFill>
                  <a:srgbClr val="1D9398"/>
                </a:solidFill>
                <a:latin typeface="Montserrat Bold"/>
                <a:ea typeface="Montserrat Bold"/>
                <a:cs typeface="Montserrat Bold"/>
                <a:sym typeface="Montserrat Bold"/>
              </a:rPr>
              <a:t> Air Transport</a:t>
            </a:r>
          </a:p>
        </p:txBody>
      </p:sp>
      <p:sp>
        <p:nvSpPr>
          <p:cNvPr id="31" name="TextBox 31"/>
          <p:cNvSpPr txBox="1"/>
          <p:nvPr/>
        </p:nvSpPr>
        <p:spPr>
          <a:xfrm>
            <a:off x="11406095" y="8324945"/>
            <a:ext cx="5427669" cy="860679"/>
          </a:xfrm>
          <a:prstGeom prst="rect">
            <a:avLst/>
          </a:prstGeom>
        </p:spPr>
        <p:txBody>
          <a:bodyPr lIns="0" tIns="0" rIns="0" bIns="0" rtlCol="0" anchor="t">
            <a:spAutoFit/>
          </a:bodyPr>
          <a:lstStyle/>
          <a:p>
            <a:pPr algn="l">
              <a:lnSpc>
                <a:spcPts val="2268"/>
              </a:lnSpc>
            </a:pPr>
            <a:r>
              <a:rPr lang="en-US" sz="2100">
                <a:solidFill>
                  <a:srgbClr val="FFFFFF"/>
                </a:solidFill>
                <a:latin typeface="Montserrat"/>
                <a:ea typeface="Montserrat"/>
                <a:cs typeface="Montserrat"/>
                <a:sym typeface="Montserrat"/>
              </a:rPr>
              <a:t>Fast, reliable delivery with top airlines and secure handling for urgent shipments.</a:t>
            </a:r>
          </a:p>
        </p:txBody>
      </p:sp>
      <p:sp>
        <p:nvSpPr>
          <p:cNvPr id="32" name="TextBox 32"/>
          <p:cNvSpPr txBox="1"/>
          <p:nvPr/>
        </p:nvSpPr>
        <p:spPr>
          <a:xfrm>
            <a:off x="1564701" y="3366136"/>
            <a:ext cx="2872614" cy="1070609"/>
          </a:xfrm>
          <a:prstGeom prst="rect">
            <a:avLst/>
          </a:prstGeom>
        </p:spPr>
        <p:txBody>
          <a:bodyPr lIns="0" tIns="0" rIns="0" bIns="0" rtlCol="0" anchor="t">
            <a:spAutoFit/>
          </a:bodyPr>
          <a:lstStyle/>
          <a:p>
            <a:pPr algn="ctr">
              <a:lnSpc>
                <a:spcPts val="2850"/>
              </a:lnSpc>
            </a:pPr>
            <a:r>
              <a:rPr lang="en-US" sz="1900">
                <a:solidFill>
                  <a:srgbClr val="FFFFFF"/>
                </a:solidFill>
                <a:latin typeface="Montserrat"/>
                <a:ea typeface="Montserrat"/>
                <a:cs typeface="Montserrat"/>
                <a:sym typeface="Montserrat"/>
              </a:rPr>
              <a:t>Establish us as a major player in the logistics industry.</a:t>
            </a:r>
          </a:p>
        </p:txBody>
      </p:sp>
      <p:sp>
        <p:nvSpPr>
          <p:cNvPr id="33" name="TextBox 33"/>
          <p:cNvSpPr txBox="1"/>
          <p:nvPr/>
        </p:nvSpPr>
        <p:spPr>
          <a:xfrm>
            <a:off x="1421701" y="1787993"/>
            <a:ext cx="3289597" cy="1399413"/>
          </a:xfrm>
          <a:prstGeom prst="rect">
            <a:avLst/>
          </a:prstGeom>
        </p:spPr>
        <p:txBody>
          <a:bodyPr lIns="0" tIns="0" rIns="0" bIns="0" rtlCol="0" anchor="t">
            <a:spAutoFit/>
          </a:bodyPr>
          <a:lstStyle/>
          <a:p>
            <a:pPr algn="ctr">
              <a:lnSpc>
                <a:spcPts val="2736"/>
              </a:lnSpc>
            </a:pPr>
            <a:r>
              <a:rPr lang="en-US" sz="2400">
                <a:solidFill>
                  <a:srgbClr val="FFFFFF"/>
                </a:solidFill>
                <a:latin typeface="Poppins Semi-Bold"/>
                <a:ea typeface="Poppins Semi-Bold"/>
                <a:cs typeface="Poppins Semi-Bold"/>
                <a:sym typeface="Poppins Semi-Bold"/>
              </a:rPr>
              <a:t>Key tools for delivering impactful lectures and speeches in logistics.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5272C"/>
        </a:solidFill>
        <a:effectLst/>
      </p:bgPr>
    </p:bg>
    <p:spTree>
      <p:nvGrpSpPr>
        <p:cNvPr id="1" name=""/>
        <p:cNvGrpSpPr/>
        <p:nvPr/>
      </p:nvGrpSpPr>
      <p:grpSpPr>
        <a:xfrm>
          <a:off x="0" y="0"/>
          <a:ext cx="0" cy="0"/>
          <a:chOff x="0" y="0"/>
          <a:chExt cx="0" cy="0"/>
        </a:xfrm>
      </p:grpSpPr>
      <p:sp>
        <p:nvSpPr>
          <p:cNvPr id="2" name="Freeform 2"/>
          <p:cNvSpPr/>
          <p:nvPr/>
        </p:nvSpPr>
        <p:spPr>
          <a:xfrm>
            <a:off x="1028700" y="547883"/>
            <a:ext cx="719347" cy="490464"/>
          </a:xfrm>
          <a:custGeom>
            <a:avLst/>
            <a:gdLst/>
            <a:ahLst/>
            <a:cxnLst/>
            <a:rect l="l" t="t" r="r" b="b"/>
            <a:pathLst>
              <a:path w="719347" h="490464">
                <a:moveTo>
                  <a:pt x="0" y="0"/>
                </a:moveTo>
                <a:lnTo>
                  <a:pt x="719347" y="0"/>
                </a:lnTo>
                <a:lnTo>
                  <a:pt x="719347" y="490464"/>
                </a:lnTo>
                <a:lnTo>
                  <a:pt x="0" y="490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354091" y="1907466"/>
            <a:ext cx="8933909" cy="6472068"/>
            <a:chOff x="0" y="0"/>
            <a:chExt cx="2352964" cy="1704578"/>
          </a:xfrm>
        </p:grpSpPr>
        <p:sp>
          <p:nvSpPr>
            <p:cNvPr id="4" name="Freeform 4"/>
            <p:cNvSpPr/>
            <p:nvPr/>
          </p:nvSpPr>
          <p:spPr>
            <a:xfrm>
              <a:off x="0" y="0"/>
              <a:ext cx="2352964" cy="1704578"/>
            </a:xfrm>
            <a:custGeom>
              <a:avLst/>
              <a:gdLst/>
              <a:ahLst/>
              <a:cxnLst/>
              <a:rect l="l" t="t" r="r" b="b"/>
              <a:pathLst>
                <a:path w="2352964" h="1704578">
                  <a:moveTo>
                    <a:pt x="0" y="0"/>
                  </a:moveTo>
                  <a:lnTo>
                    <a:pt x="2352964" y="0"/>
                  </a:lnTo>
                  <a:lnTo>
                    <a:pt x="2352964" y="1704578"/>
                  </a:lnTo>
                  <a:lnTo>
                    <a:pt x="0" y="1704578"/>
                  </a:lnTo>
                  <a:close/>
                </a:path>
              </a:pathLst>
            </a:custGeom>
            <a:solidFill>
              <a:srgbClr val="1D9398"/>
            </a:solidFill>
          </p:spPr>
        </p:sp>
        <p:sp>
          <p:nvSpPr>
            <p:cNvPr id="5" name="TextBox 5"/>
            <p:cNvSpPr txBox="1"/>
            <p:nvPr/>
          </p:nvSpPr>
          <p:spPr>
            <a:xfrm>
              <a:off x="0" y="-28575"/>
              <a:ext cx="2352964" cy="1733153"/>
            </a:xfrm>
            <a:prstGeom prst="rect">
              <a:avLst/>
            </a:prstGeom>
          </p:spPr>
          <p:txBody>
            <a:bodyPr lIns="50800" tIns="50800" rIns="50800" bIns="50800" rtlCol="0" anchor="ctr"/>
            <a:lstStyle/>
            <a:p>
              <a:pPr algn="ctr">
                <a:lnSpc>
                  <a:spcPts val="2239"/>
                </a:lnSpc>
              </a:pPr>
              <a:endParaRPr/>
            </a:p>
          </p:txBody>
        </p:sp>
      </p:grpSp>
      <p:grpSp>
        <p:nvGrpSpPr>
          <p:cNvPr id="6" name="Group 6"/>
          <p:cNvGrpSpPr/>
          <p:nvPr/>
        </p:nvGrpSpPr>
        <p:grpSpPr>
          <a:xfrm>
            <a:off x="9701648" y="2237467"/>
            <a:ext cx="8871424" cy="5812066"/>
            <a:chOff x="0" y="0"/>
            <a:chExt cx="3083959" cy="2020439"/>
          </a:xfrm>
        </p:grpSpPr>
        <p:sp>
          <p:nvSpPr>
            <p:cNvPr id="7" name="Freeform 7"/>
            <p:cNvSpPr/>
            <p:nvPr/>
          </p:nvSpPr>
          <p:spPr>
            <a:xfrm>
              <a:off x="0" y="0"/>
              <a:ext cx="3083959" cy="2020439"/>
            </a:xfrm>
            <a:custGeom>
              <a:avLst/>
              <a:gdLst/>
              <a:ahLst/>
              <a:cxnLst/>
              <a:rect l="l" t="t" r="r" b="b"/>
              <a:pathLst>
                <a:path w="3083959" h="2020439">
                  <a:moveTo>
                    <a:pt x="0" y="0"/>
                  </a:moveTo>
                  <a:lnTo>
                    <a:pt x="3083959" y="0"/>
                  </a:lnTo>
                  <a:lnTo>
                    <a:pt x="3083959" y="2020439"/>
                  </a:lnTo>
                  <a:lnTo>
                    <a:pt x="0" y="2020439"/>
                  </a:lnTo>
                  <a:close/>
                </a:path>
              </a:pathLst>
            </a:custGeom>
            <a:solidFill>
              <a:srgbClr val="25272C"/>
            </a:solidFill>
          </p:spPr>
        </p:sp>
        <p:sp>
          <p:nvSpPr>
            <p:cNvPr id="8" name="TextBox 8"/>
            <p:cNvSpPr txBox="1"/>
            <p:nvPr/>
          </p:nvSpPr>
          <p:spPr>
            <a:xfrm>
              <a:off x="0" y="-28575"/>
              <a:ext cx="3083959" cy="2049014"/>
            </a:xfrm>
            <a:prstGeom prst="rect">
              <a:avLst/>
            </a:prstGeom>
          </p:spPr>
          <p:txBody>
            <a:bodyPr lIns="50800" tIns="50800" rIns="50800" bIns="50800" rtlCol="0" anchor="ctr"/>
            <a:lstStyle/>
            <a:p>
              <a:pPr algn="ctr">
                <a:lnSpc>
                  <a:spcPts val="2239"/>
                </a:lnSpc>
              </a:pPr>
              <a:endParaRPr/>
            </a:p>
          </p:txBody>
        </p:sp>
      </p:grpSp>
      <p:grpSp>
        <p:nvGrpSpPr>
          <p:cNvPr id="9" name="Group 9"/>
          <p:cNvGrpSpPr/>
          <p:nvPr/>
        </p:nvGrpSpPr>
        <p:grpSpPr>
          <a:xfrm>
            <a:off x="9904527" y="0"/>
            <a:ext cx="7354773" cy="10287000"/>
            <a:chOff x="0" y="0"/>
            <a:chExt cx="9806364" cy="13716000"/>
          </a:xfrm>
        </p:grpSpPr>
        <p:pic>
          <p:nvPicPr>
            <p:cNvPr id="10" name="Picture 10"/>
            <p:cNvPicPr>
              <a:picLocks noChangeAspect="1"/>
            </p:cNvPicPr>
            <p:nvPr/>
          </p:nvPicPr>
          <p:blipFill>
            <a:blip r:embed="rId4"/>
            <a:srcRect t="3318" b="3318"/>
            <a:stretch>
              <a:fillRect/>
            </a:stretch>
          </p:blipFill>
          <p:spPr>
            <a:xfrm>
              <a:off x="0" y="0"/>
              <a:ext cx="9806364" cy="13716000"/>
            </a:xfrm>
            <a:prstGeom prst="rect">
              <a:avLst/>
            </a:prstGeom>
          </p:spPr>
        </p:pic>
      </p:grpSp>
      <p:sp>
        <p:nvSpPr>
          <p:cNvPr id="11" name="Freeform 11"/>
          <p:cNvSpPr/>
          <p:nvPr/>
        </p:nvSpPr>
        <p:spPr>
          <a:xfrm>
            <a:off x="1388373" y="4203383"/>
            <a:ext cx="760095" cy="760095"/>
          </a:xfrm>
          <a:custGeom>
            <a:avLst/>
            <a:gdLst/>
            <a:ahLst/>
            <a:cxnLst/>
            <a:rect l="l" t="t" r="r" b="b"/>
            <a:pathLst>
              <a:path w="760095" h="760095">
                <a:moveTo>
                  <a:pt x="0" y="0"/>
                </a:moveTo>
                <a:lnTo>
                  <a:pt x="760095" y="0"/>
                </a:lnTo>
                <a:lnTo>
                  <a:pt x="760095" y="760095"/>
                </a:lnTo>
                <a:lnTo>
                  <a:pt x="0" y="760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388373" y="7334250"/>
            <a:ext cx="760095" cy="760095"/>
          </a:xfrm>
          <a:custGeom>
            <a:avLst/>
            <a:gdLst/>
            <a:ahLst/>
            <a:cxnLst/>
            <a:rect l="l" t="t" r="r" b="b"/>
            <a:pathLst>
              <a:path w="760095" h="760095">
                <a:moveTo>
                  <a:pt x="0" y="0"/>
                </a:moveTo>
                <a:lnTo>
                  <a:pt x="760095" y="0"/>
                </a:lnTo>
                <a:lnTo>
                  <a:pt x="760095" y="760095"/>
                </a:lnTo>
                <a:lnTo>
                  <a:pt x="0" y="760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1838469" y="710184"/>
            <a:ext cx="3272777" cy="318516"/>
          </a:xfrm>
          <a:prstGeom prst="rect">
            <a:avLst/>
          </a:prstGeom>
        </p:spPr>
        <p:txBody>
          <a:bodyPr lIns="0" tIns="0" rIns="0" bIns="0" rtlCol="0" anchor="t">
            <a:spAutoFit/>
          </a:bodyPr>
          <a:lstStyle/>
          <a:p>
            <a:pPr algn="l">
              <a:lnSpc>
                <a:spcPts val="2562"/>
              </a:lnSpc>
            </a:pPr>
            <a:r>
              <a:rPr lang="en-US" sz="2100">
                <a:solidFill>
                  <a:srgbClr val="1D9398"/>
                </a:solidFill>
                <a:latin typeface="Montserrat Classic"/>
                <a:ea typeface="Montserrat Classic"/>
                <a:cs typeface="Montserrat Classic"/>
                <a:sym typeface="Montserrat Classic"/>
              </a:rPr>
              <a:t>Transpomaster</a:t>
            </a:r>
          </a:p>
        </p:txBody>
      </p:sp>
      <p:sp>
        <p:nvSpPr>
          <p:cNvPr id="14" name="TextBox 14"/>
          <p:cNvSpPr txBox="1"/>
          <p:nvPr/>
        </p:nvSpPr>
        <p:spPr>
          <a:xfrm>
            <a:off x="1388373" y="1537322"/>
            <a:ext cx="6069023" cy="2018031"/>
          </a:xfrm>
          <a:prstGeom prst="rect">
            <a:avLst/>
          </a:prstGeom>
        </p:spPr>
        <p:txBody>
          <a:bodyPr lIns="0" tIns="0" rIns="0" bIns="0" rtlCol="0" anchor="t">
            <a:spAutoFit/>
          </a:bodyPr>
          <a:lstStyle/>
          <a:p>
            <a:pPr algn="l">
              <a:lnSpc>
                <a:spcPts val="7360"/>
              </a:lnSpc>
            </a:pPr>
            <a:r>
              <a:rPr lang="en-US" sz="8000">
                <a:solidFill>
                  <a:srgbClr val="FFFFFF"/>
                </a:solidFill>
                <a:latin typeface="Poppins Semi-Bold"/>
                <a:ea typeface="Poppins Semi-Bold"/>
                <a:cs typeface="Poppins Semi-Bold"/>
                <a:sym typeface="Poppins Semi-Bold"/>
              </a:rPr>
              <a:t>Admin Dashboard</a:t>
            </a:r>
          </a:p>
        </p:txBody>
      </p:sp>
      <p:sp>
        <p:nvSpPr>
          <p:cNvPr id="15" name="TextBox 15"/>
          <p:cNvSpPr txBox="1"/>
          <p:nvPr/>
        </p:nvSpPr>
        <p:spPr>
          <a:xfrm>
            <a:off x="2638967" y="3966211"/>
            <a:ext cx="4944558" cy="1177289"/>
          </a:xfrm>
          <a:prstGeom prst="rect">
            <a:avLst/>
          </a:prstGeom>
        </p:spPr>
        <p:txBody>
          <a:bodyPr lIns="0" tIns="0" rIns="0" bIns="0" rtlCol="0" anchor="t">
            <a:spAutoFit/>
          </a:bodyPr>
          <a:lstStyle/>
          <a:p>
            <a:pPr algn="l">
              <a:lnSpc>
                <a:spcPts val="3150"/>
              </a:lnSpc>
            </a:pPr>
            <a:r>
              <a:rPr lang="en-US" sz="2100">
                <a:solidFill>
                  <a:srgbClr val="FFFFFF"/>
                </a:solidFill>
                <a:latin typeface="Montserrat Bold"/>
                <a:ea typeface="Montserrat Bold"/>
                <a:cs typeface="Montserrat Bold"/>
                <a:sym typeface="Montserrat Bold"/>
              </a:rPr>
              <a:t>Analytics and Reports:</a:t>
            </a:r>
          </a:p>
          <a:p>
            <a:pPr algn="l">
              <a:lnSpc>
                <a:spcPts val="3150"/>
              </a:lnSpc>
            </a:pPr>
            <a:r>
              <a:rPr lang="en-US" sz="2100">
                <a:solidFill>
                  <a:srgbClr val="FFFFFF"/>
                </a:solidFill>
                <a:latin typeface="Montserrat"/>
                <a:ea typeface="Montserrat"/>
                <a:cs typeface="Montserrat"/>
                <a:sym typeface="Montserrat"/>
              </a:rPr>
              <a:t>Detailed performance reports and custom analytics.</a:t>
            </a:r>
          </a:p>
        </p:txBody>
      </p:sp>
      <p:sp>
        <p:nvSpPr>
          <p:cNvPr id="16" name="TextBox 16"/>
          <p:cNvSpPr txBox="1"/>
          <p:nvPr/>
        </p:nvSpPr>
        <p:spPr>
          <a:xfrm>
            <a:off x="2638967" y="5553075"/>
            <a:ext cx="4944558" cy="1177289"/>
          </a:xfrm>
          <a:prstGeom prst="rect">
            <a:avLst/>
          </a:prstGeom>
        </p:spPr>
        <p:txBody>
          <a:bodyPr lIns="0" tIns="0" rIns="0" bIns="0" rtlCol="0" anchor="t">
            <a:spAutoFit/>
          </a:bodyPr>
          <a:lstStyle/>
          <a:p>
            <a:pPr algn="l">
              <a:lnSpc>
                <a:spcPts val="3150"/>
              </a:lnSpc>
            </a:pPr>
            <a:r>
              <a:rPr lang="en-US" sz="2100">
                <a:solidFill>
                  <a:srgbClr val="FFFFFF"/>
                </a:solidFill>
                <a:latin typeface="Montserrat Bold"/>
                <a:ea typeface="Montserrat Bold"/>
                <a:cs typeface="Montserrat Bold"/>
                <a:sym typeface="Montserrat Bold"/>
              </a:rPr>
              <a:t>Inventory Management:</a:t>
            </a:r>
          </a:p>
          <a:p>
            <a:pPr algn="l">
              <a:lnSpc>
                <a:spcPts val="3150"/>
              </a:lnSpc>
            </a:pPr>
            <a:r>
              <a:rPr lang="en-US" sz="2100">
                <a:solidFill>
                  <a:srgbClr val="FFFFFF"/>
                </a:solidFill>
                <a:latin typeface="Montserrat"/>
                <a:ea typeface="Montserrat"/>
                <a:cs typeface="Montserrat"/>
                <a:sym typeface="Montserrat"/>
              </a:rPr>
              <a:t>Manage inventory levels, stock movements, and reorder alerts.</a:t>
            </a:r>
          </a:p>
        </p:txBody>
      </p:sp>
      <p:sp>
        <p:nvSpPr>
          <p:cNvPr id="17" name="TextBox 17"/>
          <p:cNvSpPr txBox="1"/>
          <p:nvPr/>
        </p:nvSpPr>
        <p:spPr>
          <a:xfrm>
            <a:off x="2638967" y="7139939"/>
            <a:ext cx="4944558" cy="1177289"/>
          </a:xfrm>
          <a:prstGeom prst="rect">
            <a:avLst/>
          </a:prstGeom>
        </p:spPr>
        <p:txBody>
          <a:bodyPr lIns="0" tIns="0" rIns="0" bIns="0" rtlCol="0" anchor="t">
            <a:spAutoFit/>
          </a:bodyPr>
          <a:lstStyle/>
          <a:p>
            <a:pPr algn="l">
              <a:lnSpc>
                <a:spcPts val="3150"/>
              </a:lnSpc>
            </a:pPr>
            <a:r>
              <a:rPr lang="en-US" sz="2100">
                <a:solidFill>
                  <a:srgbClr val="FFFFFF"/>
                </a:solidFill>
                <a:latin typeface="Montserrat Bold"/>
                <a:ea typeface="Montserrat Bold"/>
                <a:cs typeface="Montserrat Bold"/>
                <a:sym typeface="Montserrat Bold"/>
              </a:rPr>
              <a:t>Order Management:</a:t>
            </a:r>
          </a:p>
          <a:p>
            <a:pPr algn="l">
              <a:lnSpc>
                <a:spcPts val="3150"/>
              </a:lnSpc>
            </a:pPr>
            <a:r>
              <a:rPr lang="en-US" sz="2100">
                <a:solidFill>
                  <a:srgbClr val="FFFFFF"/>
                </a:solidFill>
                <a:latin typeface="Montserrat"/>
                <a:ea typeface="Montserrat"/>
                <a:cs typeface="Montserrat"/>
                <a:sym typeface="Montserrat"/>
              </a:rPr>
              <a:t>Track and manage customer orders from placement to delivery.</a:t>
            </a:r>
          </a:p>
        </p:txBody>
      </p:sp>
      <p:sp>
        <p:nvSpPr>
          <p:cNvPr id="18" name="TextBox 18"/>
          <p:cNvSpPr txBox="1"/>
          <p:nvPr/>
        </p:nvSpPr>
        <p:spPr>
          <a:xfrm>
            <a:off x="2638967" y="8631553"/>
            <a:ext cx="4944558" cy="1177289"/>
          </a:xfrm>
          <a:prstGeom prst="rect">
            <a:avLst/>
          </a:prstGeom>
        </p:spPr>
        <p:txBody>
          <a:bodyPr lIns="0" tIns="0" rIns="0" bIns="0" rtlCol="0" anchor="t">
            <a:spAutoFit/>
          </a:bodyPr>
          <a:lstStyle/>
          <a:p>
            <a:pPr algn="l">
              <a:lnSpc>
                <a:spcPts val="3150"/>
              </a:lnSpc>
            </a:pPr>
            <a:r>
              <a:rPr lang="en-US" sz="2100">
                <a:solidFill>
                  <a:srgbClr val="FFFFFF"/>
                </a:solidFill>
                <a:latin typeface="Montserrat Bold"/>
                <a:ea typeface="Montserrat Bold"/>
                <a:cs typeface="Montserrat Bold"/>
                <a:sym typeface="Montserrat Bold"/>
              </a:rPr>
              <a:t>User Management:</a:t>
            </a:r>
          </a:p>
          <a:p>
            <a:pPr algn="l">
              <a:lnSpc>
                <a:spcPts val="3150"/>
              </a:lnSpc>
            </a:pPr>
            <a:r>
              <a:rPr lang="en-US" sz="2100">
                <a:solidFill>
                  <a:srgbClr val="FFFFFF"/>
                </a:solidFill>
                <a:latin typeface="Montserrat"/>
                <a:ea typeface="Montserrat"/>
                <a:cs typeface="Montserrat"/>
                <a:sym typeface="Montserrat"/>
              </a:rPr>
              <a:t>Manage admin and user accounts, permissions, and activity.</a:t>
            </a:r>
          </a:p>
        </p:txBody>
      </p:sp>
      <p:sp>
        <p:nvSpPr>
          <p:cNvPr id="19" name="Freeform 19"/>
          <p:cNvSpPr/>
          <p:nvPr/>
        </p:nvSpPr>
        <p:spPr>
          <a:xfrm>
            <a:off x="1388373" y="5790247"/>
            <a:ext cx="760095" cy="760095"/>
          </a:xfrm>
          <a:custGeom>
            <a:avLst/>
            <a:gdLst/>
            <a:ahLst/>
            <a:cxnLst/>
            <a:rect l="l" t="t" r="r" b="b"/>
            <a:pathLst>
              <a:path w="760095" h="760095">
                <a:moveTo>
                  <a:pt x="0" y="0"/>
                </a:moveTo>
                <a:lnTo>
                  <a:pt x="760095" y="0"/>
                </a:lnTo>
                <a:lnTo>
                  <a:pt x="760095" y="760095"/>
                </a:lnTo>
                <a:lnTo>
                  <a:pt x="0" y="760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20"/>
          <p:cNvSpPr/>
          <p:nvPr/>
        </p:nvSpPr>
        <p:spPr>
          <a:xfrm>
            <a:off x="1367999" y="8878253"/>
            <a:ext cx="760095" cy="760095"/>
          </a:xfrm>
          <a:custGeom>
            <a:avLst/>
            <a:gdLst/>
            <a:ahLst/>
            <a:cxnLst/>
            <a:rect l="l" t="t" r="r" b="b"/>
            <a:pathLst>
              <a:path w="760095" h="760095">
                <a:moveTo>
                  <a:pt x="0" y="0"/>
                </a:moveTo>
                <a:lnTo>
                  <a:pt x="760095" y="0"/>
                </a:lnTo>
                <a:lnTo>
                  <a:pt x="760095" y="760094"/>
                </a:lnTo>
                <a:lnTo>
                  <a:pt x="0" y="7600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5272C"/>
        </a:solidFill>
        <a:effectLst/>
      </p:bgPr>
    </p:bg>
    <p:spTree>
      <p:nvGrpSpPr>
        <p:cNvPr id="1" name=""/>
        <p:cNvGrpSpPr/>
        <p:nvPr/>
      </p:nvGrpSpPr>
      <p:grpSpPr>
        <a:xfrm>
          <a:off x="0" y="0"/>
          <a:ext cx="0" cy="0"/>
          <a:chOff x="0" y="0"/>
          <a:chExt cx="0" cy="0"/>
        </a:xfrm>
      </p:grpSpPr>
      <p:grpSp>
        <p:nvGrpSpPr>
          <p:cNvPr id="2" name="Group 2"/>
          <p:cNvGrpSpPr/>
          <p:nvPr/>
        </p:nvGrpSpPr>
        <p:grpSpPr>
          <a:xfrm>
            <a:off x="-1928888" y="-1616427"/>
            <a:ext cx="8933909" cy="6472068"/>
            <a:chOff x="0" y="0"/>
            <a:chExt cx="2352964" cy="1704578"/>
          </a:xfrm>
        </p:grpSpPr>
        <p:sp>
          <p:nvSpPr>
            <p:cNvPr id="3" name="Freeform 3"/>
            <p:cNvSpPr/>
            <p:nvPr/>
          </p:nvSpPr>
          <p:spPr>
            <a:xfrm>
              <a:off x="0" y="0"/>
              <a:ext cx="2352964" cy="1704578"/>
            </a:xfrm>
            <a:custGeom>
              <a:avLst/>
              <a:gdLst/>
              <a:ahLst/>
              <a:cxnLst/>
              <a:rect l="l" t="t" r="r" b="b"/>
              <a:pathLst>
                <a:path w="2352964" h="1704578">
                  <a:moveTo>
                    <a:pt x="0" y="0"/>
                  </a:moveTo>
                  <a:lnTo>
                    <a:pt x="2352964" y="0"/>
                  </a:lnTo>
                  <a:lnTo>
                    <a:pt x="2352964" y="1704578"/>
                  </a:lnTo>
                  <a:lnTo>
                    <a:pt x="0" y="1704578"/>
                  </a:lnTo>
                  <a:close/>
                </a:path>
              </a:pathLst>
            </a:custGeom>
            <a:solidFill>
              <a:srgbClr val="000000">
                <a:alpha val="0"/>
              </a:srgbClr>
            </a:solidFill>
            <a:ln w="285750" cap="sq">
              <a:solidFill>
                <a:srgbClr val="1D9398"/>
              </a:solidFill>
              <a:prstDash val="solid"/>
              <a:miter/>
            </a:ln>
          </p:spPr>
        </p:sp>
        <p:sp>
          <p:nvSpPr>
            <p:cNvPr id="4" name="TextBox 4"/>
            <p:cNvSpPr txBox="1"/>
            <p:nvPr/>
          </p:nvSpPr>
          <p:spPr>
            <a:xfrm>
              <a:off x="0" y="-28575"/>
              <a:ext cx="2352964" cy="1733153"/>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a:off x="1028700" y="1028700"/>
            <a:ext cx="7765220" cy="6842625"/>
            <a:chOff x="0" y="0"/>
            <a:chExt cx="10353627" cy="9123500"/>
          </a:xfrm>
        </p:grpSpPr>
        <p:pic>
          <p:nvPicPr>
            <p:cNvPr id="6" name="Picture 6"/>
            <p:cNvPicPr>
              <a:picLocks noChangeAspect="1"/>
            </p:cNvPicPr>
            <p:nvPr/>
          </p:nvPicPr>
          <p:blipFill>
            <a:blip r:embed="rId2"/>
            <a:srcRect t="20590" b="20590"/>
            <a:stretch>
              <a:fillRect/>
            </a:stretch>
          </p:blipFill>
          <p:spPr>
            <a:xfrm>
              <a:off x="0" y="0"/>
              <a:ext cx="10353627" cy="9123500"/>
            </a:xfrm>
            <a:prstGeom prst="rect">
              <a:avLst/>
            </a:prstGeom>
          </p:spPr>
        </p:pic>
      </p:grpSp>
      <p:grpSp>
        <p:nvGrpSpPr>
          <p:cNvPr id="7" name="Group 7"/>
          <p:cNvGrpSpPr/>
          <p:nvPr/>
        </p:nvGrpSpPr>
        <p:grpSpPr>
          <a:xfrm>
            <a:off x="5216124" y="8089150"/>
            <a:ext cx="3577796" cy="2197850"/>
            <a:chOff x="0" y="0"/>
            <a:chExt cx="942300" cy="578858"/>
          </a:xfrm>
        </p:grpSpPr>
        <p:sp>
          <p:nvSpPr>
            <p:cNvPr id="8" name="Freeform 8"/>
            <p:cNvSpPr/>
            <p:nvPr/>
          </p:nvSpPr>
          <p:spPr>
            <a:xfrm>
              <a:off x="0" y="0"/>
              <a:ext cx="942300" cy="578858"/>
            </a:xfrm>
            <a:custGeom>
              <a:avLst/>
              <a:gdLst/>
              <a:ahLst/>
              <a:cxnLst/>
              <a:rect l="l" t="t" r="r" b="b"/>
              <a:pathLst>
                <a:path w="942300" h="578858">
                  <a:moveTo>
                    <a:pt x="0" y="0"/>
                  </a:moveTo>
                  <a:lnTo>
                    <a:pt x="942300" y="0"/>
                  </a:lnTo>
                  <a:lnTo>
                    <a:pt x="942300" y="578858"/>
                  </a:lnTo>
                  <a:lnTo>
                    <a:pt x="0" y="578858"/>
                  </a:lnTo>
                  <a:close/>
                </a:path>
              </a:pathLst>
            </a:custGeom>
            <a:solidFill>
              <a:srgbClr val="1D9398"/>
            </a:solidFill>
          </p:spPr>
        </p:sp>
        <p:sp>
          <p:nvSpPr>
            <p:cNvPr id="9" name="TextBox 9"/>
            <p:cNvSpPr txBox="1"/>
            <p:nvPr/>
          </p:nvSpPr>
          <p:spPr>
            <a:xfrm>
              <a:off x="0" y="-28575"/>
              <a:ext cx="942300" cy="607433"/>
            </a:xfrm>
            <a:prstGeom prst="rect">
              <a:avLst/>
            </a:prstGeom>
          </p:spPr>
          <p:txBody>
            <a:bodyPr lIns="50800" tIns="50800" rIns="50800" bIns="50800" rtlCol="0" anchor="ctr"/>
            <a:lstStyle/>
            <a:p>
              <a:pPr algn="ctr">
                <a:lnSpc>
                  <a:spcPts val="2239"/>
                </a:lnSpc>
              </a:pPr>
              <a:endParaRPr/>
            </a:p>
          </p:txBody>
        </p:sp>
      </p:grpSp>
      <p:sp>
        <p:nvSpPr>
          <p:cNvPr id="10" name="Freeform 10"/>
          <p:cNvSpPr/>
          <p:nvPr/>
        </p:nvSpPr>
        <p:spPr>
          <a:xfrm>
            <a:off x="16833765" y="219850"/>
            <a:ext cx="1159176" cy="1146530"/>
          </a:xfrm>
          <a:custGeom>
            <a:avLst/>
            <a:gdLst/>
            <a:ahLst/>
            <a:cxnLst/>
            <a:rect l="l" t="t" r="r" b="b"/>
            <a:pathLst>
              <a:path w="1159176" h="1146530">
                <a:moveTo>
                  <a:pt x="0" y="0"/>
                </a:moveTo>
                <a:lnTo>
                  <a:pt x="1159176" y="0"/>
                </a:lnTo>
                <a:lnTo>
                  <a:pt x="1159176" y="1146530"/>
                </a:lnTo>
                <a:lnTo>
                  <a:pt x="0" y="11465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0141414" y="2085099"/>
            <a:ext cx="6382719" cy="1084581"/>
          </a:xfrm>
          <a:prstGeom prst="rect">
            <a:avLst/>
          </a:prstGeom>
        </p:spPr>
        <p:txBody>
          <a:bodyPr lIns="0" tIns="0" rIns="0" bIns="0" rtlCol="0" anchor="t">
            <a:spAutoFit/>
          </a:bodyPr>
          <a:lstStyle/>
          <a:p>
            <a:pPr algn="l">
              <a:lnSpc>
                <a:spcPts val="7360"/>
              </a:lnSpc>
            </a:pPr>
            <a:r>
              <a:rPr lang="en-US" sz="8000">
                <a:solidFill>
                  <a:srgbClr val="FFFFFF"/>
                </a:solidFill>
                <a:latin typeface="Poppins Semi-Bold"/>
                <a:ea typeface="Poppins Semi-Bold"/>
                <a:cs typeface="Poppins Semi-Bold"/>
                <a:sym typeface="Poppins Semi-Bold"/>
              </a:rPr>
              <a:t>Our Team:</a:t>
            </a:r>
          </a:p>
        </p:txBody>
      </p:sp>
      <p:sp>
        <p:nvSpPr>
          <p:cNvPr id="12" name="TextBox 12"/>
          <p:cNvSpPr txBox="1"/>
          <p:nvPr/>
        </p:nvSpPr>
        <p:spPr>
          <a:xfrm>
            <a:off x="10917254" y="3698336"/>
            <a:ext cx="5187871" cy="314325"/>
          </a:xfrm>
          <a:prstGeom prst="rect">
            <a:avLst/>
          </a:prstGeom>
        </p:spPr>
        <p:txBody>
          <a:bodyPr lIns="0" tIns="0" rIns="0" bIns="0" rtlCol="0" anchor="t">
            <a:spAutoFit/>
          </a:bodyPr>
          <a:lstStyle/>
          <a:p>
            <a:pPr algn="l">
              <a:lnSpc>
                <a:spcPts val="2520"/>
              </a:lnSpc>
            </a:pPr>
            <a:r>
              <a:rPr lang="en-US" sz="2100">
                <a:solidFill>
                  <a:srgbClr val="1D9398"/>
                </a:solidFill>
                <a:latin typeface="Montserrat Bold"/>
                <a:ea typeface="Montserrat Bold"/>
                <a:cs typeface="Montserrat Bold"/>
                <a:sym typeface="Montserrat Bold"/>
              </a:rPr>
              <a:t>JENISHA ANGEL B - 727822TUAD025</a:t>
            </a:r>
          </a:p>
        </p:txBody>
      </p:sp>
      <p:sp>
        <p:nvSpPr>
          <p:cNvPr id="13" name="TextBox 13"/>
          <p:cNvSpPr txBox="1"/>
          <p:nvPr/>
        </p:nvSpPr>
        <p:spPr>
          <a:xfrm>
            <a:off x="10917254" y="4541316"/>
            <a:ext cx="4382832" cy="314325"/>
          </a:xfrm>
          <a:prstGeom prst="rect">
            <a:avLst/>
          </a:prstGeom>
        </p:spPr>
        <p:txBody>
          <a:bodyPr lIns="0" tIns="0" rIns="0" bIns="0" rtlCol="0" anchor="t">
            <a:spAutoFit/>
          </a:bodyPr>
          <a:lstStyle/>
          <a:p>
            <a:pPr algn="l">
              <a:lnSpc>
                <a:spcPts val="2520"/>
              </a:lnSpc>
            </a:pPr>
            <a:r>
              <a:rPr lang="en-US" sz="2100">
                <a:solidFill>
                  <a:srgbClr val="1D9398"/>
                </a:solidFill>
                <a:latin typeface="Montserrat Bold"/>
                <a:ea typeface="Montserrat Bold"/>
                <a:cs typeface="Montserrat Bold"/>
                <a:sym typeface="Montserrat Bold"/>
              </a:rPr>
              <a:t>PAVITHRA E - 727822TUAD035</a:t>
            </a:r>
          </a:p>
        </p:txBody>
      </p:sp>
      <p:sp>
        <p:nvSpPr>
          <p:cNvPr id="14" name="TextBox 14"/>
          <p:cNvSpPr txBox="1"/>
          <p:nvPr/>
        </p:nvSpPr>
        <p:spPr>
          <a:xfrm>
            <a:off x="10917254" y="5389041"/>
            <a:ext cx="5483191" cy="314325"/>
          </a:xfrm>
          <a:prstGeom prst="rect">
            <a:avLst/>
          </a:prstGeom>
        </p:spPr>
        <p:txBody>
          <a:bodyPr lIns="0" tIns="0" rIns="0" bIns="0" rtlCol="0" anchor="t">
            <a:spAutoFit/>
          </a:bodyPr>
          <a:lstStyle/>
          <a:p>
            <a:pPr algn="l">
              <a:lnSpc>
                <a:spcPts val="2520"/>
              </a:lnSpc>
            </a:pPr>
            <a:r>
              <a:rPr lang="en-US" sz="2100">
                <a:solidFill>
                  <a:srgbClr val="1D9398"/>
                </a:solidFill>
                <a:latin typeface="Montserrat Bold"/>
                <a:ea typeface="Montserrat Bold"/>
                <a:cs typeface="Montserrat Bold"/>
                <a:sym typeface="Montserrat Bold"/>
              </a:rPr>
              <a:t>RAKESH KUMAR V S - 727822TUAD040</a:t>
            </a:r>
          </a:p>
        </p:txBody>
      </p:sp>
      <p:sp>
        <p:nvSpPr>
          <p:cNvPr id="15" name="TextBox 15"/>
          <p:cNvSpPr txBox="1"/>
          <p:nvPr/>
        </p:nvSpPr>
        <p:spPr>
          <a:xfrm>
            <a:off x="10917254" y="6236766"/>
            <a:ext cx="4543839" cy="314325"/>
          </a:xfrm>
          <a:prstGeom prst="rect">
            <a:avLst/>
          </a:prstGeom>
        </p:spPr>
        <p:txBody>
          <a:bodyPr lIns="0" tIns="0" rIns="0" bIns="0" rtlCol="0" anchor="t">
            <a:spAutoFit/>
          </a:bodyPr>
          <a:lstStyle/>
          <a:p>
            <a:pPr algn="l">
              <a:lnSpc>
                <a:spcPts val="2520"/>
              </a:lnSpc>
            </a:pPr>
            <a:r>
              <a:rPr lang="en-US" sz="2100">
                <a:solidFill>
                  <a:srgbClr val="1D9398"/>
                </a:solidFill>
                <a:latin typeface="Montserrat Bold"/>
                <a:ea typeface="Montserrat Bold"/>
                <a:cs typeface="Montserrat Bold"/>
                <a:sym typeface="Montserrat Bold"/>
              </a:rPr>
              <a:t>SREELEKA M S - 727822TUAD051</a:t>
            </a:r>
          </a:p>
        </p:txBody>
      </p:sp>
      <p:sp>
        <p:nvSpPr>
          <p:cNvPr id="16" name="Freeform 16"/>
          <p:cNvSpPr/>
          <p:nvPr/>
        </p:nvSpPr>
        <p:spPr>
          <a:xfrm>
            <a:off x="10310535" y="3739779"/>
            <a:ext cx="231439" cy="231439"/>
          </a:xfrm>
          <a:custGeom>
            <a:avLst/>
            <a:gdLst/>
            <a:ahLst/>
            <a:cxnLst/>
            <a:rect l="l" t="t" r="r" b="b"/>
            <a:pathLst>
              <a:path w="231439" h="231439">
                <a:moveTo>
                  <a:pt x="0" y="0"/>
                </a:moveTo>
                <a:lnTo>
                  <a:pt x="231439" y="0"/>
                </a:lnTo>
                <a:lnTo>
                  <a:pt x="231439" y="231438"/>
                </a:lnTo>
                <a:lnTo>
                  <a:pt x="0" y="2314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10310535" y="6278210"/>
            <a:ext cx="231439" cy="231439"/>
          </a:xfrm>
          <a:custGeom>
            <a:avLst/>
            <a:gdLst/>
            <a:ahLst/>
            <a:cxnLst/>
            <a:rect l="l" t="t" r="r" b="b"/>
            <a:pathLst>
              <a:path w="231439" h="231439">
                <a:moveTo>
                  <a:pt x="0" y="0"/>
                </a:moveTo>
                <a:lnTo>
                  <a:pt x="231439" y="0"/>
                </a:lnTo>
                <a:lnTo>
                  <a:pt x="231439" y="231438"/>
                </a:lnTo>
                <a:lnTo>
                  <a:pt x="0" y="2314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10310535" y="5427141"/>
            <a:ext cx="231439" cy="231439"/>
          </a:xfrm>
          <a:custGeom>
            <a:avLst/>
            <a:gdLst/>
            <a:ahLst/>
            <a:cxnLst/>
            <a:rect l="l" t="t" r="r" b="b"/>
            <a:pathLst>
              <a:path w="231439" h="231439">
                <a:moveTo>
                  <a:pt x="0" y="0"/>
                </a:moveTo>
                <a:lnTo>
                  <a:pt x="231439" y="0"/>
                </a:lnTo>
                <a:lnTo>
                  <a:pt x="231439" y="231439"/>
                </a:lnTo>
                <a:lnTo>
                  <a:pt x="0" y="2314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a:off x="10310535" y="4624203"/>
            <a:ext cx="231439" cy="231439"/>
          </a:xfrm>
          <a:custGeom>
            <a:avLst/>
            <a:gdLst/>
            <a:ahLst/>
            <a:cxnLst/>
            <a:rect l="l" t="t" r="r" b="b"/>
            <a:pathLst>
              <a:path w="231439" h="231439">
                <a:moveTo>
                  <a:pt x="0" y="0"/>
                </a:moveTo>
                <a:lnTo>
                  <a:pt x="231439" y="0"/>
                </a:lnTo>
                <a:lnTo>
                  <a:pt x="231439" y="231438"/>
                </a:lnTo>
                <a:lnTo>
                  <a:pt x="0" y="2314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460</Words>
  <Application>Microsoft Office PowerPoint</Application>
  <PresentationFormat>Custom</PresentationFormat>
  <Paragraphs>64</Paragraphs>
  <Slides>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Montserrat Medium</vt:lpstr>
      <vt:lpstr>Poppins Semi-Bold</vt:lpstr>
      <vt:lpstr>Arial</vt:lpstr>
      <vt:lpstr>Calibri</vt:lpstr>
      <vt:lpstr>Poppins Light</vt:lpstr>
      <vt:lpstr>Canva Sans Bold</vt:lpstr>
      <vt:lpstr>Montserrat</vt:lpstr>
      <vt:lpstr>Montserrat Bold</vt:lpstr>
      <vt:lpstr>Montserrat Classic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Business Presentation Template</dc:title>
  <dc:creator>Jenisha Angel</dc:creator>
  <cp:lastModifiedBy>Jenisha Angel</cp:lastModifiedBy>
  <cp:revision>2</cp:revision>
  <dcterms:created xsi:type="dcterms:W3CDTF">2006-08-16T00:00:00Z</dcterms:created>
  <dcterms:modified xsi:type="dcterms:W3CDTF">2024-08-14T04:58:28Z</dcterms:modified>
  <dc:identifier>DAGNy_Ogk3M</dc:identifier>
</cp:coreProperties>
</file>